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4.jpeg" ContentType="image/jpeg"/>
  <Override PartName="/ppt/media/image5.jpe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6.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p:nvPr>
            <p:ph type="sldImg"/>
          </p:nvPr>
        </p:nvSpPr>
        <p:spPr>
          <a:xfrm>
            <a:off x="1143000" y="685800"/>
            <a:ext cx="4572000" cy="3429000"/>
          </a:xfrm>
          <a:prstGeom prst="rect">
            <a:avLst/>
          </a:prstGeom>
        </p:spPr>
        <p:txBody>
          <a:bodyPr/>
          <a:lstStyle/>
          <a:p>
            <a:pPr/>
          </a:p>
        </p:txBody>
      </p:sp>
      <p:sp>
        <p:nvSpPr>
          <p:cNvPr id="207" name="Shape 2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Aristotle said…we are what we habitually do.</a:t>
            </a:r>
          </a:p>
          <a:p>
            <a:pPr>
              <a:lnSpc>
                <a:spcPct val="100000"/>
              </a:lnSpc>
              <a:defRPr sz="2000">
                <a:latin typeface="Avenir Roman"/>
                <a:ea typeface="Avenir Roman"/>
                <a:cs typeface="Avenir Roman"/>
                <a:sym typeface="Avenir Roman"/>
              </a:defRPr>
            </a:pPr>
            <a:r>
              <a:t>But what if what we </a:t>
            </a:r>
            <a:r>
              <a:rPr>
                <a:latin typeface="Avenir Heavy"/>
                <a:ea typeface="Avenir Heavy"/>
                <a:cs typeface="Avenir Heavy"/>
                <a:sym typeface="Avenir Heavy"/>
              </a:rPr>
              <a:t>think </a:t>
            </a:r>
            <a:r>
              <a:t>we are doing is not what we are </a:t>
            </a:r>
            <a:r>
              <a:rPr>
                <a:latin typeface="Avenir Heavy"/>
                <a:ea typeface="Avenir Heavy"/>
                <a:cs typeface="Avenir Heavy"/>
                <a:sym typeface="Avenir Heavy"/>
              </a:rPr>
              <a:t>doing</a:t>
            </a:r>
            <a:r>
              <a:t> at all?  Then who are we.</a:t>
            </a:r>
          </a:p>
          <a:p>
            <a:pPr>
              <a:lnSpc>
                <a:spcPct val="100000"/>
              </a:lnSpc>
              <a:defRPr sz="2000">
                <a:latin typeface="Avenir Roman"/>
                <a:ea typeface="Avenir Roman"/>
                <a:cs typeface="Avenir Roman"/>
                <a:sym typeface="Avenir Roman"/>
              </a:defRPr>
            </a:pPr>
            <a:r>
              <a:t>I am a teaching professor in the Department of Teacher Ed and Learning Sciences in the Elementary Education program. So I am going to ask this question about Thinking and Doing as it relates to education and our ideas about how we Value our youngest students. </a:t>
            </a:r>
          </a:p>
          <a:p>
            <a:pPr>
              <a:lnSpc>
                <a:spcPct val="100000"/>
              </a:lnSpc>
              <a:defRPr sz="2000">
                <a:latin typeface="Avenir Roman"/>
                <a:ea typeface="Avenir Roman"/>
                <a:cs typeface="Avenir Roman"/>
                <a:sym typeface="Avenir Roman"/>
              </a:defRPr>
            </a:pPr>
            <a:r>
              <a:t>I am also going to ask us to consider an issue commonly known as the Achievement Gap in a way you may not have before.</a:t>
            </a:r>
          </a:p>
          <a:p>
            <a:pPr>
              <a:lnSpc>
                <a:spcPct val="100000"/>
              </a:lnSpc>
              <a:defRPr sz="2000">
                <a:latin typeface="Avenir Roman"/>
                <a:ea typeface="Avenir Roman"/>
                <a:cs typeface="Avenir Roman"/>
                <a:sym typeface="Avenir Roman"/>
              </a:defRPr>
            </a:pPr>
            <a:r>
              <a:t>The achievement gap is a name given to a phenomenon that is demonstrated by comparing the performance of students in different demographic groups. For instance, comparing students of different socioeconomic background or different ethnicity or race.</a:t>
            </a:r>
          </a:p>
          <a:p>
            <a:pPr>
              <a:lnSpc>
                <a:spcPct val="100000"/>
              </a:lnSpc>
              <a:defRPr sz="2000">
                <a:latin typeface="Avenir Roman"/>
                <a:ea typeface="Avenir Roman"/>
                <a:cs typeface="Avenir Roman"/>
                <a:sym typeface="Avenir Roman"/>
              </a:defRPr>
            </a:pPr>
            <a:r>
              <a:t>It looks like this: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8" name="Shape 238"/>
          <p:cNvSpPr/>
          <p:nvPr>
            <p:ph type="sldImg"/>
          </p:nvPr>
        </p:nvSpPr>
        <p:spPr>
          <a:prstGeom prst="rect">
            <a:avLst/>
          </a:prstGeom>
        </p:spPr>
        <p:txBody>
          <a:bodyPr/>
          <a:lstStyle/>
          <a:p>
            <a:pPr/>
          </a:p>
        </p:txBody>
      </p:sp>
      <p:sp>
        <p:nvSpPr>
          <p:cNvPr id="239" name="Shape 239"/>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If we look at student performance on certain assessments over the academic years we see that there is this identifiable ‘gap’.     Next, or so the story goes, we must put our resources into these students who are AT RISK and provide them with more support to make up for their Academic Weakness. </a:t>
            </a:r>
          </a:p>
          <a:p>
            <a:pPr>
              <a:lnSpc>
                <a:spcPct val="100000"/>
              </a:lnSpc>
              <a:defRPr sz="2000">
                <a:latin typeface="Avenir Heavy"/>
                <a:ea typeface="Avenir Heavy"/>
                <a:cs typeface="Avenir Heavy"/>
                <a:sym typeface="Avenir Heavy"/>
              </a:defRPr>
            </a:pPr>
            <a:r>
              <a:t>Okay, let’s look at this.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Shape 249"/>
          <p:cNvSpPr/>
          <p:nvPr>
            <p:ph type="sldImg"/>
          </p:nvPr>
        </p:nvSpPr>
        <p:spPr>
          <a:prstGeom prst="rect">
            <a:avLst/>
          </a:prstGeom>
        </p:spPr>
        <p:txBody>
          <a:bodyPr/>
          <a:lstStyle/>
          <a:p>
            <a:pPr/>
          </a:p>
        </p:txBody>
      </p:sp>
      <p:sp>
        <p:nvSpPr>
          <p:cNvPr id="250" name="Shape 250"/>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rPr>
                <a:latin typeface="Avenir Heavy"/>
                <a:ea typeface="Avenir Heavy"/>
                <a:cs typeface="Avenir Heavy"/>
                <a:sym typeface="Avenir Heavy"/>
              </a:rPr>
              <a:t>First</a:t>
            </a:r>
            <a:r>
              <a:t> I want you to think about something you already know: Large High schools beat Small high schools in sports almost every time.  </a:t>
            </a:r>
          </a:p>
          <a:p>
            <a:pPr>
              <a:lnSpc>
                <a:spcPct val="100000"/>
              </a:lnSpc>
              <a:defRPr sz="2000">
                <a:latin typeface="Avenir Roman"/>
                <a:ea typeface="Avenir Roman"/>
                <a:cs typeface="Avenir Roman"/>
                <a:sym typeface="Avenir Roman"/>
              </a:defRPr>
            </a:pPr>
            <a:r>
              <a:t>Why?  Are the kids more innately talented?  No, there are just more of them.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Shape 265"/>
          <p:cNvSpPr/>
          <p:nvPr>
            <p:ph type="sldImg"/>
          </p:nvPr>
        </p:nvSpPr>
        <p:spPr>
          <a:prstGeom prst="rect">
            <a:avLst/>
          </a:prstGeom>
        </p:spPr>
        <p:txBody>
          <a:bodyPr/>
          <a:lstStyle/>
          <a:p>
            <a:pPr/>
          </a:p>
        </p:txBody>
      </p:sp>
      <p:sp>
        <p:nvSpPr>
          <p:cNvPr id="266" name="Shape 266"/>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Second - In his book The Difference,  Scott Page describes how he has found that random groups of more Diverse problem solvers outperformed homogeneous groups of the Best problem solvers virtually every time. Or as he puts it he has  found that Diversity Trumped Ability. You can also read more about the phenomenon of the power of Diversity in the book, The Wisdom of Crowds by James Surowiecki.</a:t>
            </a:r>
          </a:p>
          <a:p>
            <a:pPr>
              <a:lnSpc>
                <a:spcPct val="100000"/>
              </a:lnSpc>
              <a:defRPr sz="2000">
                <a:latin typeface="Avenir Roman"/>
                <a:ea typeface="Avenir Roman"/>
                <a:cs typeface="Avenir Roman"/>
                <a:sym typeface="Avenir Roman"/>
              </a:defRPr>
            </a:pPr>
          </a:p>
          <a:p>
            <a:pPr>
              <a:lnSpc>
                <a:spcPct val="100000"/>
              </a:lnSpc>
              <a:defRPr sz="2000">
                <a:latin typeface="Avenir Roman"/>
                <a:ea typeface="Avenir Roman"/>
                <a:cs typeface="Avenir Roman"/>
                <a:sym typeface="Avenir Roman"/>
              </a:defRPr>
            </a:pPr>
            <a:r>
              <a:t>So keep these two ideas in mind:  Large beats Small , and Diversity beats Ability.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4" name="Shape 274"/>
          <p:cNvSpPr/>
          <p:nvPr>
            <p:ph type="sldImg"/>
          </p:nvPr>
        </p:nvSpPr>
        <p:spPr>
          <a:prstGeom prst="rect">
            <a:avLst/>
          </a:prstGeom>
        </p:spPr>
        <p:txBody>
          <a:bodyPr/>
          <a:lstStyle/>
          <a:p>
            <a:pPr/>
          </a:p>
        </p:txBody>
      </p:sp>
      <p:sp>
        <p:nvSpPr>
          <p:cNvPr id="275" name="Shape 275"/>
          <p:cNvSpPr/>
          <p:nvPr>
            <p:ph type="body" sz="quarter" idx="1"/>
          </p:nvPr>
        </p:nvSpPr>
        <p:spPr>
          <a:prstGeom prst="rect">
            <a:avLst/>
          </a:prstGeom>
        </p:spPr>
        <p:txBody>
          <a:bodyPr/>
          <a:lstStyle/>
          <a:p>
            <a:pPr>
              <a:lnSpc>
                <a:spcPct val="100000"/>
              </a:lnSpc>
              <a:defRPr>
                <a:latin typeface="Calibri"/>
                <a:ea typeface="Calibri"/>
                <a:cs typeface="Calibri"/>
                <a:sym typeface="Calibri"/>
              </a:defRPr>
            </a:pPr>
            <a:r>
              <a:t>Now let’s go to a hospital emergency room.</a:t>
            </a:r>
          </a:p>
          <a:p>
            <a:pPr>
              <a:lnSpc>
                <a:spcPct val="100000"/>
              </a:lnSpc>
              <a:defRPr>
                <a:latin typeface="Calibri"/>
                <a:ea typeface="Calibri"/>
                <a:cs typeface="Calibri"/>
                <a:sym typeface="Calibri"/>
              </a:defRPr>
            </a:pPr>
            <a:r>
              <a:t>In a Chicago hospital short on funds, </a:t>
            </a:r>
            <a:r>
              <a:t>Brendan Reilly was</a:t>
            </a:r>
          </a:p>
          <a:p>
            <a:pPr>
              <a:lnSpc>
                <a:spcPct val="100000"/>
              </a:lnSpc>
              <a:defRPr>
                <a:latin typeface="Calibri"/>
                <a:ea typeface="Calibri"/>
                <a:cs typeface="Calibri"/>
                <a:sym typeface="Calibri"/>
              </a:defRPr>
            </a:pPr>
            <a:r>
              <a:t>Tasked with improving the rate at which doctor’s predicted who needed to be admitted for an imminent heart attack and who needed to be sent home.</a:t>
            </a:r>
          </a:p>
          <a:p>
            <a:pPr>
              <a:lnSpc>
                <a:spcPct val="100000"/>
              </a:lnSpc>
              <a:defRPr>
                <a:latin typeface="Calibri"/>
                <a:ea typeface="Calibri"/>
                <a:cs typeface="Calibri"/>
                <a:sym typeface="Calibri"/>
              </a:defRPr>
            </a:pPr>
            <a:r>
              <a:t>At the time he took over, the protocol was for doctors to gather the data they saw fit, including social histories and performing a physical exam, and then use their professional judgment to make the call.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lnSpc>
                <a:spcPct val="100000"/>
              </a:lnSpc>
              <a:defRPr sz="2000">
                <a:latin typeface="Calibri"/>
                <a:ea typeface="Calibri"/>
                <a:cs typeface="Calibri"/>
                <a:sym typeface="Calibri"/>
              </a:defRPr>
            </a:pPr>
            <a:r>
              <a:t>Reilly suggested instead that the hospital use the Goldman formula which factored in only the patients </a:t>
            </a:r>
            <a:r>
              <a:t>ECG, systolic BP,  presence of fluid in lungs, and the presence of unstable angina. </a:t>
            </a:r>
          </a:p>
          <a:p>
            <a:pPr>
              <a:lnSpc>
                <a:spcPct val="100000"/>
              </a:lnSpc>
              <a:defRPr sz="2000">
                <a:latin typeface="Calibri"/>
                <a:ea typeface="Calibri"/>
                <a:cs typeface="Calibri"/>
                <a:sym typeface="Calibri"/>
              </a:defRPr>
            </a:pPr>
            <a:r>
              <a:t>Eventually the hospital used the Goldman Formula for a period of time to compare the effectiveness of the two protocols</a:t>
            </a:r>
            <a:endParaRPr sz="11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Shape 306"/>
          <p:cNvSpPr/>
          <p:nvPr>
            <p:ph type="sldImg"/>
          </p:nvPr>
        </p:nvSpPr>
        <p:spPr>
          <a:prstGeom prst="rect">
            <a:avLst/>
          </a:prstGeom>
        </p:spPr>
        <p:txBody>
          <a:bodyPr/>
          <a:lstStyle/>
          <a:p>
            <a:pPr/>
          </a:p>
        </p:txBody>
      </p:sp>
      <p:sp>
        <p:nvSpPr>
          <p:cNvPr id="307" name="Shape 307"/>
          <p:cNvSpPr/>
          <p:nvPr>
            <p:ph type="body" sz="quarter" idx="1"/>
          </p:nvPr>
        </p:nvSpPr>
        <p:spPr>
          <a:prstGeom prst="rect">
            <a:avLst/>
          </a:prstGeom>
        </p:spPr>
        <p:txBody>
          <a:bodyPr/>
          <a:lstStyle/>
          <a:p>
            <a:pPr>
              <a:lnSpc>
                <a:spcPct val="100000"/>
              </a:lnSpc>
              <a:defRPr sz="2000">
                <a:latin typeface="Calibri"/>
                <a:ea typeface="Calibri"/>
                <a:cs typeface="Calibri"/>
                <a:sym typeface="Calibri"/>
              </a:defRPr>
            </a:pPr>
            <a:r>
              <a:t>The results were clear: The Formula did a better job than the Doctors and their professional judgment.</a:t>
            </a:r>
          </a:p>
          <a:p>
            <a:pPr>
              <a:lnSpc>
                <a:spcPct val="100000"/>
              </a:lnSpc>
              <a:defRPr sz="2000">
                <a:latin typeface="Calibri"/>
                <a:ea typeface="Calibri"/>
                <a:cs typeface="Calibri"/>
                <a:sym typeface="Calibri"/>
              </a:defRPr>
            </a:pPr>
            <a:r>
              <a:t>Why is that?</a:t>
            </a:r>
          </a:p>
          <a:p>
            <a:pPr>
              <a:lnSpc>
                <a:spcPct val="100000"/>
              </a:lnSpc>
              <a:defRPr sz="2000">
                <a:latin typeface="Calibri"/>
                <a:ea typeface="Calibri"/>
                <a:cs typeface="Calibri"/>
                <a:sym typeface="Calibri"/>
              </a:defRPr>
            </a:pPr>
            <a:r>
              <a:t>Consider the </a:t>
            </a:r>
            <a:r>
              <a:rPr b="1"/>
              <a:t>Assumptions </a:t>
            </a:r>
            <a:r>
              <a:t>Doctors are probably making that might interfere with their interpretation of the subject?  They are likely factoring in things that aren’t actually that good at predicting an imminent heart attack: Body Weight?  Gender? Family History? </a:t>
            </a:r>
          </a:p>
          <a:p>
            <a:pPr>
              <a:lnSpc>
                <a:spcPct val="100000"/>
              </a:lnSpc>
              <a:defRPr b="1" sz="2000">
                <a:latin typeface="Calibri"/>
                <a:ea typeface="Calibri"/>
                <a:cs typeface="Calibri"/>
                <a:sym typeface="Calibri"/>
              </a:defRPr>
            </a:pPr>
            <a:r>
              <a:t>But here is the apparent problem - THESE ASSUMPTIONS about patients and their overall health are likely interfering with the Doctors’ judgments because long term health issues are not exactly the same as the issue of an imminent heart attack.    </a:t>
            </a:r>
          </a:p>
          <a:p>
            <a:pPr>
              <a:lnSpc>
                <a:spcPct val="100000"/>
              </a:lnSpc>
              <a:defRPr b="1" sz="2000">
                <a:latin typeface="Calibri"/>
                <a:ea typeface="Calibri"/>
                <a:cs typeface="Calibri"/>
                <a:sym typeface="Calibri"/>
              </a:defRPr>
            </a:pPr>
            <a:r>
              <a:t>But </a:t>
            </a:r>
            <a:r>
              <a:t>Doctors are not alone here.  We all do this.</a:t>
            </a:r>
          </a:p>
          <a:p>
            <a:pPr>
              <a:lnSpc>
                <a:spcPct val="100000"/>
              </a:lnSpc>
              <a:defRPr sz="2000">
                <a:latin typeface="Avenir Roman"/>
                <a:ea typeface="Avenir Roman"/>
                <a:cs typeface="Avenir Roman"/>
                <a:sym typeface="Avenir Roman"/>
              </a:defRPr>
            </a:pPr>
            <a:r>
              <a:t>For instance consider what many of us have learned from Moneyball - Professional Baseball Scouts tend 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0" name="Shape 320"/>
          <p:cNvSpPr/>
          <p:nvPr>
            <p:ph type="sldImg"/>
          </p:nvPr>
        </p:nvSpPr>
        <p:spPr>
          <a:prstGeom prst="rect">
            <a:avLst/>
          </a:prstGeom>
        </p:spPr>
        <p:txBody>
          <a:bodyPr/>
          <a:lstStyle/>
          <a:p>
            <a:pPr/>
          </a:p>
        </p:txBody>
      </p:sp>
      <p:sp>
        <p:nvSpPr>
          <p:cNvPr id="321" name="Shape 321"/>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Overvalue players that look the part  and </a:t>
            </a:r>
          </a:p>
          <a:p>
            <a:pPr>
              <a:lnSpc>
                <a:spcPct val="100000"/>
              </a:lnSpc>
              <a:defRPr sz="2000">
                <a:latin typeface="Avenir Roman"/>
                <a:ea typeface="Avenir Roman"/>
                <a:cs typeface="Avenir Roman"/>
                <a:sym typeface="Avenir Roman"/>
              </a:defRPr>
            </a:pPr>
            <a:r>
              <a:t>UnderValue players who don’t look the part</a:t>
            </a:r>
          </a:p>
          <a:p>
            <a:pPr>
              <a:lnSpc>
                <a:spcPct val="100000"/>
              </a:lnSpc>
              <a:defRPr sz="2000">
                <a:latin typeface="Avenir Roman"/>
                <a:ea typeface="Avenir Roman"/>
                <a:cs typeface="Avenir Roman"/>
                <a:sym typeface="Avenir Roman"/>
              </a:defRPr>
            </a:pPr>
            <a:r>
              <a:t>It appears that Professional Scouts make assumptions about players based on factors such as high profile stats and reputation that are </a:t>
            </a:r>
            <a:r>
              <a:rPr>
                <a:latin typeface="Avenir Heavy"/>
                <a:ea typeface="Avenir Heavy"/>
                <a:cs typeface="Avenir Heavy"/>
                <a:sym typeface="Avenir Heavy"/>
              </a:rPr>
              <a:t>interfering </a:t>
            </a:r>
            <a:r>
              <a:t>with their ability to identify who is actually going to help them win games.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Shape 326"/>
          <p:cNvSpPr/>
          <p:nvPr>
            <p:ph type="sldImg"/>
          </p:nvPr>
        </p:nvSpPr>
        <p:spPr>
          <a:prstGeom prst="rect">
            <a:avLst/>
          </a:prstGeom>
        </p:spPr>
        <p:txBody>
          <a:bodyPr/>
          <a:lstStyle/>
          <a:p>
            <a:pPr/>
          </a:p>
        </p:txBody>
      </p:sp>
      <p:sp>
        <p:nvSpPr>
          <p:cNvPr id="327" name="Shape 327"/>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And this brings us to point number 1.</a:t>
            </a:r>
          </a:p>
          <a:p>
            <a:pPr>
              <a:lnSpc>
                <a:spcPct val="100000"/>
              </a:lnSpc>
              <a:defRPr sz="2000">
                <a:latin typeface="Avenir Roman"/>
                <a:ea typeface="Avenir Roman"/>
                <a:cs typeface="Avenir Roman"/>
                <a:sym typeface="Avenir Roman"/>
              </a:defRPr>
            </a:pPr>
            <a:r>
              <a:t>We are surprisingly bad at evaluating what other people can do  AND     Our Assumptions appear to be a culprit</a:t>
            </a:r>
          </a:p>
          <a:p>
            <a:pPr>
              <a:lnSpc>
                <a:spcPct val="100000"/>
              </a:lnSpc>
              <a:defRPr sz="2000">
                <a:latin typeface="Avenir Roman"/>
                <a:ea typeface="Avenir Roman"/>
                <a:cs typeface="Avenir Roman"/>
                <a:sym typeface="Avenir Roman"/>
              </a:defRPr>
            </a:pPr>
          </a:p>
          <a:p>
            <a:pPr>
              <a:lnSpc>
                <a:spcPct val="100000"/>
              </a:lnSpc>
              <a:defRPr sz="2000">
                <a:latin typeface="Avenir Roman"/>
                <a:ea typeface="Avenir Roman"/>
                <a:cs typeface="Avenir Roman"/>
                <a:sym typeface="Avenir Roman"/>
              </a:defRPr>
            </a:pPr>
            <a:r>
              <a:t>Click then Hockey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Shape 332"/>
          <p:cNvSpPr/>
          <p:nvPr>
            <p:ph type="sldImg"/>
          </p:nvPr>
        </p:nvSpPr>
        <p:spPr>
          <a:prstGeom prst="rect">
            <a:avLst/>
          </a:prstGeom>
        </p:spPr>
        <p:txBody>
          <a:bodyPr/>
          <a:lstStyle/>
          <a:p>
            <a:pPr/>
          </a:p>
        </p:txBody>
      </p:sp>
      <p:sp>
        <p:nvSpPr>
          <p:cNvPr id="333" name="Shape 333"/>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Next, let’s look at Hockey.  It is now well-documented that players born in the early months of the year are more likely to play at elite levels of the sport.</a:t>
            </a:r>
          </a:p>
          <a:p>
            <a:pPr>
              <a:lnSpc>
                <a:spcPct val="100000"/>
              </a:lnSpc>
              <a:defRPr sz="2000">
                <a:latin typeface="Avenir Roman"/>
                <a:ea typeface="Avenir Roman"/>
                <a:cs typeface="Avenir Roman"/>
                <a:sym typeface="Avenir Roman"/>
              </a:defRPr>
            </a:pPr>
            <a:r>
              <a:t>That’s really strange isn’t it?  (Wrinkle nose)</a:t>
            </a:r>
          </a:p>
          <a:p>
            <a:pPr>
              <a:lnSpc>
                <a:spcPct val="100000"/>
              </a:lnSpc>
              <a:defRPr sz="2000">
                <a:latin typeface="Avenir Roman"/>
                <a:ea typeface="Avenir Roman"/>
                <a:cs typeface="Avenir Roman"/>
                <a:sym typeface="Avenir Roman"/>
              </a:defRPr>
            </a:pPr>
            <a:r>
              <a:t>Is that really true? Why would it matter if you were born in January, February, or March?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1" name="Shape 351"/>
          <p:cNvSpPr/>
          <p:nvPr>
            <p:ph type="sldImg"/>
          </p:nvPr>
        </p:nvSpPr>
        <p:spPr>
          <a:prstGeom prst="rect">
            <a:avLst/>
          </a:prstGeom>
        </p:spPr>
        <p:txBody>
          <a:bodyPr/>
          <a:lstStyle/>
          <a:p>
            <a:pPr/>
          </a:p>
        </p:txBody>
      </p:sp>
      <p:sp>
        <p:nvSpPr>
          <p:cNvPr id="352" name="Shape 352"/>
          <p:cNvSpPr/>
          <p:nvPr>
            <p:ph type="body" sz="quarter" idx="1"/>
          </p:nvPr>
        </p:nvSpPr>
        <p:spPr>
          <a:prstGeom prst="rect">
            <a:avLst/>
          </a:prstGeom>
        </p:spPr>
        <p:txBody>
          <a:bodyPr/>
          <a:lstStyle/>
          <a:p>
            <a:pPr>
              <a:lnSpc>
                <a:spcPct val="100000"/>
              </a:lnSpc>
              <a:defRPr sz="1800">
                <a:latin typeface="Avenir Roman"/>
                <a:ea typeface="Avenir Roman"/>
                <a:cs typeface="Avenir Roman"/>
                <a:sym typeface="Avenir Roman"/>
              </a:defRPr>
            </a:pPr>
            <a:r>
              <a:t>Here Deaner, Lowen and Cobley have graphed this phenomenon using the  percentages of players drafted from 78-08.</a:t>
            </a:r>
          </a:p>
          <a:p>
            <a:pPr>
              <a:lnSpc>
                <a:spcPct val="100000"/>
              </a:lnSpc>
              <a:defRPr sz="1800">
                <a:latin typeface="Avenir Roman"/>
                <a:ea typeface="Avenir Roman"/>
                <a:cs typeface="Avenir Roman"/>
                <a:sym typeface="Avenir Roman"/>
              </a:defRPr>
            </a:pPr>
            <a:r>
              <a:t>Yellow triangles represent players born in the first quarter of the year</a:t>
            </a:r>
          </a:p>
          <a:p>
            <a:pPr>
              <a:lnSpc>
                <a:spcPct val="100000"/>
              </a:lnSpc>
              <a:defRPr sz="1800">
                <a:latin typeface="Avenir Roman"/>
                <a:ea typeface="Avenir Roman"/>
                <a:cs typeface="Avenir Roman"/>
                <a:sym typeface="Avenir Roman"/>
              </a:defRPr>
            </a:pPr>
            <a:r>
              <a:t>and the blue circles represent players born in the last quarter of the year for each year of the draft.</a:t>
            </a:r>
          </a:p>
          <a:p>
            <a:pPr>
              <a:lnSpc>
                <a:spcPct val="100000"/>
              </a:lnSpc>
              <a:defRPr sz="1800">
                <a:latin typeface="Avenir Roman"/>
                <a:ea typeface="Avenir Roman"/>
                <a:cs typeface="Avenir Roman"/>
                <a:sym typeface="Avenir Roman"/>
              </a:defRPr>
            </a:pPr>
            <a:r>
              <a:t>Just to make sure this is clear let’s take a look at just one year: 1998.  You can see here that in 1998 about 32% of the players drafted were born in the first quarter of the year and about 12% of the players drafted were born in the last quarter of the year.  </a:t>
            </a:r>
          </a:p>
          <a:p>
            <a:pPr>
              <a:lnSpc>
                <a:spcPct val="100000"/>
              </a:lnSpc>
              <a:defRPr sz="1800">
                <a:latin typeface="Avenir Roman"/>
                <a:ea typeface="Avenir Roman"/>
                <a:cs typeface="Avenir Roman"/>
                <a:sym typeface="Avenir Roman"/>
              </a:defRPr>
            </a:pPr>
            <a:r>
              <a:t>Again - this doesn’t really make sense does it?  Is there any reason to believe that people born in November are innately less capable hockey players. No - Of course not.  So how does this happen.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Shape 365"/>
          <p:cNvSpPr/>
          <p:nvPr>
            <p:ph type="sldImg"/>
          </p:nvPr>
        </p:nvSpPr>
        <p:spPr>
          <a:prstGeom prst="rect">
            <a:avLst/>
          </a:prstGeom>
        </p:spPr>
        <p:txBody>
          <a:bodyPr/>
          <a:lstStyle/>
          <a:p>
            <a:pPr/>
          </a:p>
        </p:txBody>
      </p:sp>
      <p:sp>
        <p:nvSpPr>
          <p:cNvPr id="366" name="Shape 366"/>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In hockey-playing communities very young kids play hockey and are assessed for their talent so that coaches can develop them through Elite Traveling teams. </a:t>
            </a:r>
          </a:p>
          <a:p>
            <a:pPr>
              <a:lnSpc>
                <a:spcPct val="100000"/>
              </a:lnSpc>
              <a:defRPr sz="2000">
                <a:latin typeface="Avenir Roman"/>
                <a:ea typeface="Avenir Roman"/>
                <a:cs typeface="Avenir Roman"/>
                <a:sym typeface="Avenir Roman"/>
              </a:defRPr>
            </a:pPr>
            <a:r>
              <a:t>But There are assumptions going on because of the seemingly innocuous Cut-Off date of January 1st that determines the age groups for these young players.</a:t>
            </a:r>
          </a:p>
          <a:p>
            <a:pPr>
              <a:lnSpc>
                <a:spcPct val="100000"/>
              </a:lnSpc>
              <a:defRPr sz="2000">
                <a:latin typeface="Avenir Roman"/>
                <a:ea typeface="Avenir Roman"/>
                <a:cs typeface="Avenir Roman"/>
                <a:sym typeface="Avenir Roman"/>
              </a:defRPr>
            </a:pPr>
            <a:r>
              <a:t>So, as I evaluate the players in my recreation league the oldest kids look like the most talented because they are the strongest and most developed.   And so, Age becomes a Proxy for determining talent.   </a:t>
            </a:r>
            <a:r>
              <a:rPr>
                <a:latin typeface="Avenir Heavy"/>
                <a:ea typeface="Avenir Heavy"/>
                <a:cs typeface="Avenir Heavy"/>
                <a:sym typeface="Avenir Heavy"/>
              </a:rPr>
              <a:t>Then the assumptions about the Needs of the Talented kids</a:t>
            </a:r>
            <a:r>
              <a:t> allow us to justify cutting the youngest players. The talent of the younger players is overlooked because we valued them differently and we then justified providing them with different, and likely inferior, experiences based on what we thought they could do.</a:t>
            </a:r>
          </a:p>
          <a:p>
            <a:pPr>
              <a:lnSpc>
                <a:spcPct val="100000"/>
              </a:lnSpc>
              <a:defRPr sz="2000">
                <a:latin typeface="Avenir Roman"/>
                <a:ea typeface="Avenir Roman"/>
                <a:cs typeface="Avenir Roman"/>
                <a:sym typeface="Avenir Roman"/>
              </a:defRPr>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3" name="Shape 393"/>
          <p:cNvSpPr/>
          <p:nvPr>
            <p:ph type="sldImg"/>
          </p:nvPr>
        </p:nvSpPr>
        <p:spPr>
          <a:prstGeom prst="rect">
            <a:avLst/>
          </a:prstGeom>
        </p:spPr>
        <p:txBody>
          <a:bodyPr/>
          <a:lstStyle/>
          <a:p>
            <a:pPr/>
          </a:p>
        </p:txBody>
      </p:sp>
      <p:sp>
        <p:nvSpPr>
          <p:cNvPr id="394" name="Shape 394"/>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When we heard the hockey statistic we immediately wrinkled our noses and thought - Well that doesn’t make sense!</a:t>
            </a:r>
          </a:p>
          <a:p>
            <a:pPr>
              <a:lnSpc>
                <a:spcPct val="100000"/>
              </a:lnSpc>
              <a:defRPr sz="2000">
                <a:latin typeface="Avenir Roman"/>
                <a:ea typeface="Avenir Roman"/>
                <a:cs typeface="Avenir Roman"/>
                <a:sym typeface="Avenir Roman"/>
              </a:defRPr>
            </a:pPr>
            <a:r>
              <a:t>But these ‘achievement gap graphics represents an almost identical phenomenon to the hockey graphic: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7" name="Shape 407"/>
          <p:cNvSpPr/>
          <p:nvPr>
            <p:ph type="sldImg"/>
          </p:nvPr>
        </p:nvSpPr>
        <p:spPr>
          <a:prstGeom prst="rect">
            <a:avLst/>
          </a:prstGeom>
        </p:spPr>
        <p:txBody>
          <a:bodyPr/>
          <a:lstStyle/>
          <a:p>
            <a:pPr/>
          </a:p>
        </p:txBody>
      </p:sp>
      <p:sp>
        <p:nvSpPr>
          <p:cNvPr id="408" name="Shape 408"/>
          <p:cNvSpPr/>
          <p:nvPr>
            <p:ph type="body" sz="quarter" idx="1"/>
          </p:nvPr>
        </p:nvSpPr>
        <p:spPr>
          <a:prstGeom prst="rect">
            <a:avLst/>
          </a:prstGeom>
        </p:spPr>
        <p:txBody>
          <a:bodyPr/>
          <a:lstStyle>
            <a:lvl1pPr>
              <a:lnSpc>
                <a:spcPct val="100000"/>
              </a:lnSpc>
              <a:defRPr sz="2000">
                <a:latin typeface="Avenir Roman"/>
                <a:ea typeface="Avenir Roman"/>
                <a:cs typeface="Avenir Roman"/>
                <a:sym typeface="Avenir Roman"/>
              </a:defRPr>
            </a:lvl1pPr>
          </a:lstStyle>
          <a:p>
            <a:pPr/>
            <a:r>
              <a:t>The gap in hockey is Obviously an Opportunity Gap.    And so are the gaps in Education.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2" name="Shape 412"/>
          <p:cNvSpPr/>
          <p:nvPr>
            <p:ph type="sldImg"/>
          </p:nvPr>
        </p:nvSpPr>
        <p:spPr>
          <a:prstGeom prst="rect">
            <a:avLst/>
          </a:prstGeom>
        </p:spPr>
        <p:txBody>
          <a:bodyPr/>
          <a:lstStyle/>
          <a:p>
            <a:pPr/>
          </a:p>
        </p:txBody>
      </p:sp>
      <p:sp>
        <p:nvSpPr>
          <p:cNvPr id="413" name="Shape 413"/>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In other words, just like the young hockey players, any small difference in development upon entry into school is exacerbated.  once students get into school students are evaluated and put into different perceived ability groups that create differences in opportunity and then </a:t>
            </a:r>
            <a:r>
              <a:rPr>
                <a:latin typeface="Avenir Book Oblique"/>
                <a:ea typeface="Avenir Book Oblique"/>
                <a:cs typeface="Avenir Book Oblique"/>
                <a:sym typeface="Avenir Book Oblique"/>
              </a:rPr>
              <a:t>the weakness of their math course work actually keeps them from catching up.</a:t>
            </a:r>
          </a:p>
          <a:p>
            <a:pPr>
              <a:lnSpc>
                <a:spcPct val="100000"/>
              </a:lnSpc>
              <a:defRPr sz="2000">
                <a:latin typeface="Avenir Roman"/>
                <a:ea typeface="Avenir Roman"/>
                <a:cs typeface="Avenir Roman"/>
                <a:sym typeface="Avenir Roman"/>
              </a:defRPr>
            </a:pPr>
            <a:r>
              <a:t>But please take note:</a:t>
            </a:r>
          </a:p>
          <a:p>
            <a:pPr>
              <a:lnSpc>
                <a:spcPct val="100000"/>
              </a:lnSpc>
              <a:defRPr sz="2000">
                <a:latin typeface="Avenir Roman"/>
                <a:ea typeface="Avenir Roman"/>
                <a:cs typeface="Avenir Roman"/>
                <a:sym typeface="Avenir Roman"/>
              </a:defRPr>
            </a:pPr>
            <a:r>
              <a:t>We tend to investigate these issues at the SCHOOL Level - but remember it is an entire community of individuals and parents that put pressure on schools to place kids into Elite type classes and to attain an elevated status. And every time we elevate some group of 6 or 7 or 8 year olds to a higher status we are essentially ‘cutting’ other kids because of our assumptions about what these kids can Think and Do and our assumptions that less diverse, elite groups are somehow desirable.  We Think we are Doing the right thing by providing some kids with different opportunities.  But I say, let’s Think less and Do the Right thing.  What do I mean?</a:t>
            </a:r>
          </a:p>
          <a:p>
            <a:pPr>
              <a:lnSpc>
                <a:spcPct val="100000"/>
              </a:lnSpc>
              <a:defRPr sz="2000">
                <a:latin typeface="Avenir Roman"/>
                <a:ea typeface="Avenir Roman"/>
                <a:cs typeface="Avenir Roman"/>
                <a:sym typeface="Avenir Roman"/>
              </a:defRPr>
            </a:pPr>
          </a:p>
          <a:p>
            <a:pPr>
              <a:lnSpc>
                <a:spcPct val="100000"/>
              </a:lnSpc>
              <a:defRPr sz="2000">
                <a:latin typeface="Avenir Roman"/>
                <a:ea typeface="Avenir Roman"/>
                <a:cs typeface="Avenir Roman"/>
                <a:sym typeface="Avenir Roman"/>
              </a:defRPr>
            </a:pPr>
            <a:r>
              <a:t>Well, let me tell you about my dad.  My father, who died a few years ago, was a teacher and a football coach and he addressed this problem back in the 1950s because he was motivated to be a great football coach who produced great teams and great players.   After he died my brother and I located some surprisingly recent articles that discussed his achievements.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1" name="Shape 421"/>
          <p:cNvSpPr/>
          <p:nvPr>
            <p:ph type="sldImg"/>
          </p:nvPr>
        </p:nvSpPr>
        <p:spPr>
          <a:prstGeom prst="rect">
            <a:avLst/>
          </a:prstGeom>
        </p:spPr>
        <p:txBody>
          <a:bodyPr/>
          <a:lstStyle/>
          <a:p>
            <a:pPr/>
          </a:p>
        </p:txBody>
      </p:sp>
      <p:sp>
        <p:nvSpPr>
          <p:cNvPr id="422" name="Shape 422"/>
          <p:cNvSpPr/>
          <p:nvPr>
            <p:ph type="body" sz="quarter" idx="1"/>
          </p:nvPr>
        </p:nvSpPr>
        <p:spPr>
          <a:prstGeom prst="rect">
            <a:avLst/>
          </a:prstGeom>
        </p:spPr>
        <p:txBody>
          <a:bodyPr/>
          <a:lstStyle/>
          <a:p>
            <a:pPr>
              <a:lnSpc>
                <a:spcPct val="100000"/>
              </a:lnSpc>
              <a:defRPr>
                <a:latin typeface="Calibri"/>
                <a:ea typeface="Calibri"/>
                <a:cs typeface="Calibri"/>
                <a:sym typeface="Calibri"/>
              </a:defRPr>
            </a:pPr>
            <a:r>
              <a:t>Now let’s go to a hospital emergency room.</a:t>
            </a:r>
          </a:p>
          <a:p>
            <a:pPr>
              <a:lnSpc>
                <a:spcPct val="100000"/>
              </a:lnSpc>
              <a:defRPr>
                <a:latin typeface="Calibri"/>
                <a:ea typeface="Calibri"/>
                <a:cs typeface="Calibri"/>
                <a:sym typeface="Calibri"/>
              </a:defRPr>
            </a:pPr>
            <a:r>
              <a:t>In a Chicago hospital short on funds, </a:t>
            </a:r>
            <a:r>
              <a:t>Brendan Reilly was</a:t>
            </a:r>
          </a:p>
          <a:p>
            <a:pPr>
              <a:lnSpc>
                <a:spcPct val="100000"/>
              </a:lnSpc>
              <a:defRPr>
                <a:latin typeface="Calibri"/>
                <a:ea typeface="Calibri"/>
                <a:cs typeface="Calibri"/>
                <a:sym typeface="Calibri"/>
              </a:defRPr>
            </a:pPr>
            <a:r>
              <a:t>Tasked with improving the rate at which doctor’s predicted who needed to be admitted for an imminent heart attack and who needed to be sent home.</a:t>
            </a:r>
          </a:p>
          <a:p>
            <a:pPr>
              <a:lnSpc>
                <a:spcPct val="100000"/>
              </a:lnSpc>
              <a:defRPr>
                <a:latin typeface="Calibri"/>
                <a:ea typeface="Calibri"/>
                <a:cs typeface="Calibri"/>
                <a:sym typeface="Calibri"/>
              </a:defRPr>
            </a:pPr>
            <a:r>
              <a:t>At the time he took over, the protocol was for doctors to gather the data they saw fit, including social histories and performing a physical exam, and then use their professional judgment to make the call.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9" name="Shape 429"/>
          <p:cNvSpPr/>
          <p:nvPr>
            <p:ph type="sldImg"/>
          </p:nvPr>
        </p:nvSpPr>
        <p:spPr>
          <a:prstGeom prst="rect">
            <a:avLst/>
          </a:prstGeom>
        </p:spPr>
        <p:txBody>
          <a:bodyPr/>
          <a:lstStyle/>
          <a:p>
            <a:pPr/>
          </a:p>
        </p:txBody>
      </p:sp>
      <p:sp>
        <p:nvSpPr>
          <p:cNvPr id="430" name="Shape 430"/>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He set up camp in Lehighton, PA in 1957 and turned the Lehighton football program around.</a:t>
            </a:r>
          </a:p>
          <a:p>
            <a:pPr>
              <a:lnSpc>
                <a:spcPct val="100000"/>
              </a:lnSpc>
              <a:defRPr sz="2000">
                <a:latin typeface="Avenir Roman"/>
                <a:ea typeface="Avenir Roman"/>
                <a:cs typeface="Avenir Roman"/>
                <a:sym typeface="Avenir Roman"/>
              </a:defRPr>
            </a:pPr>
            <a:r>
              <a:t>How did he do that?  For starters, he said he never cut a player who came out to play football. And he went even farther than that - He changed the culture of the town.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1" name="Shape 471"/>
          <p:cNvSpPr/>
          <p:nvPr>
            <p:ph type="sldImg"/>
          </p:nvPr>
        </p:nvSpPr>
        <p:spPr>
          <a:prstGeom prst="rect">
            <a:avLst/>
          </a:prstGeom>
        </p:spPr>
        <p:txBody>
          <a:bodyPr/>
          <a:lstStyle/>
          <a:p>
            <a:pPr/>
          </a:p>
        </p:txBody>
      </p:sp>
      <p:sp>
        <p:nvSpPr>
          <p:cNvPr id="472" name="Shape 472"/>
          <p:cNvSpPr/>
          <p:nvPr>
            <p:ph type="body" sz="quarter" idx="1"/>
          </p:nvPr>
        </p:nvSpPr>
        <p:spPr>
          <a:prstGeom prst="rect">
            <a:avLst/>
          </a:prstGeom>
        </p:spPr>
        <p:txBody>
          <a:bodyPr/>
          <a:lstStyle/>
          <a:p>
            <a:pPr>
              <a:lnSpc>
                <a:spcPct val="100000"/>
              </a:lnSpc>
              <a:defRPr sz="2000">
                <a:latin typeface="Avenir Roman"/>
                <a:ea typeface="Avenir Roman"/>
                <a:cs typeface="Avenir Roman"/>
                <a:sym typeface="Avenir Roman"/>
              </a:defRPr>
            </a:pPr>
            <a:r>
              <a:t>Just as with the Hockey Leagues, little league football programs functioned with the idea that elevating the Elite players, and putting more money and resources into them via their traveling team play, would be the best way to develop talent within the football community.</a:t>
            </a:r>
          </a:p>
          <a:p>
            <a:pPr>
              <a:lnSpc>
                <a:spcPct val="100000"/>
              </a:lnSpc>
              <a:defRPr sz="2000">
                <a:latin typeface="Avenir Roman"/>
                <a:ea typeface="Avenir Roman"/>
                <a:cs typeface="Avenir Roman"/>
                <a:sym typeface="Avenir Roman"/>
              </a:defRPr>
            </a:pPr>
            <a:r>
              <a:t>My Dad said - No: we are not going to do that.  We are not going to put our resources into one elite team - we are going to have 4 teams within Lehighton and we are going to play each other. That’s it.</a:t>
            </a:r>
          </a:p>
          <a:p>
            <a:pPr>
              <a:lnSpc>
                <a:spcPct val="100000"/>
              </a:lnSpc>
              <a:defRPr sz="2000">
                <a:latin typeface="Avenir Roman"/>
                <a:ea typeface="Avenir Roman"/>
                <a:cs typeface="Avenir Roman"/>
                <a:sym typeface="Avenir Roman"/>
              </a:defRPr>
            </a:pPr>
            <a:r>
              <a:t>Not only that - he instituted regulations to ensure all kids played - no matter their perceived talent level or the assumptions made about them by adults.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5" name="Shape 475"/>
          <p:cNvSpPr/>
          <p:nvPr>
            <p:ph type="sldImg"/>
          </p:nvPr>
        </p:nvSpPr>
        <p:spPr>
          <a:prstGeom prst="rect">
            <a:avLst/>
          </a:prstGeom>
        </p:spPr>
        <p:txBody>
          <a:bodyPr/>
          <a:lstStyle/>
          <a:p>
            <a:pPr/>
          </a:p>
        </p:txBody>
      </p:sp>
      <p:sp>
        <p:nvSpPr>
          <p:cNvPr id="476" name="Shape 476"/>
          <p:cNvSpPr/>
          <p:nvPr>
            <p:ph type="body" sz="quarter" idx="1"/>
          </p:nvPr>
        </p:nvSpPr>
        <p:spPr>
          <a:prstGeom prst="rect">
            <a:avLst/>
          </a:prstGeom>
        </p:spPr>
        <p:txBody>
          <a:bodyPr/>
          <a:lstStyle>
            <a:lvl1pPr>
              <a:lnSpc>
                <a:spcPct val="100000"/>
              </a:lnSpc>
              <a:defRPr sz="2000">
                <a:latin typeface="Avenir Roman"/>
                <a:ea typeface="Avenir Roman"/>
                <a:cs typeface="Avenir Roman"/>
                <a:sym typeface="Avenir Roman"/>
              </a:defRPr>
            </a:lvl1pPr>
          </a:lstStyle>
          <a:p>
            <a:pPr/>
            <a:r>
              <a:t>These mandates he created are still in place: All kids must be put out on the field, no matter what the Adults perceive their talent level to be.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9" name="Shape 479"/>
          <p:cNvSpPr/>
          <p:nvPr>
            <p:ph type="sldImg"/>
          </p:nvPr>
        </p:nvSpPr>
        <p:spPr>
          <a:prstGeom prst="rect">
            <a:avLst/>
          </a:prstGeom>
        </p:spPr>
        <p:txBody>
          <a:bodyPr/>
          <a:lstStyle/>
          <a:p>
            <a:pPr/>
          </a:p>
        </p:txBody>
      </p:sp>
      <p:sp>
        <p:nvSpPr>
          <p:cNvPr id="480" name="Shape 480"/>
          <p:cNvSpPr/>
          <p:nvPr>
            <p:ph type="body" sz="quarter" idx="1"/>
          </p:nvPr>
        </p:nvSpPr>
        <p:spPr>
          <a:prstGeom prst="rect">
            <a:avLst/>
          </a:prstGeom>
        </p:spPr>
        <p:txBody>
          <a:bodyPr/>
          <a:lstStyle>
            <a:lvl1pPr>
              <a:lnSpc>
                <a:spcPct val="100000"/>
              </a:lnSpc>
              <a:defRPr sz="2000">
                <a:latin typeface="Avenir Roman"/>
                <a:ea typeface="Avenir Roman"/>
                <a:cs typeface="Avenir Roman"/>
                <a:sym typeface="Avenir Roman"/>
              </a:defRPr>
            </a:lvl1pPr>
          </a:lstStyle>
          <a:p>
            <a:pPr/>
            <a:r>
              <a:t>Rather than taking pride in having the best Elite team of young kids in the region, their is some evidence that the culture here is to take pride in this idea that all young kids within Lehighton are given a chance to play football.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6" name="Shape 496"/>
          <p:cNvSpPr/>
          <p:nvPr>
            <p:ph type="sldImg"/>
          </p:nvPr>
        </p:nvSpPr>
        <p:spPr>
          <a:prstGeom prst="rect">
            <a:avLst/>
          </a:prstGeom>
        </p:spPr>
        <p:txBody>
          <a:bodyPr/>
          <a:lstStyle/>
          <a:p>
            <a:pPr/>
          </a:p>
        </p:txBody>
      </p:sp>
      <p:sp>
        <p:nvSpPr>
          <p:cNvPr id="497" name="Shape 497"/>
          <p:cNvSpPr/>
          <p:nvPr>
            <p:ph type="body" sz="quarter" idx="1"/>
          </p:nvPr>
        </p:nvSpPr>
        <p:spPr>
          <a:prstGeom prst="rect">
            <a:avLst/>
          </a:prstGeom>
        </p:spPr>
        <p:txBody>
          <a:bodyPr/>
          <a:lstStyle/>
          <a:p>
            <a:pPr>
              <a:lnSpc>
                <a:spcPct val="100000"/>
              </a:lnSpc>
              <a:defRPr sz="3400">
                <a:latin typeface="Avenir Roman"/>
                <a:ea typeface="Avenir Roman"/>
                <a:cs typeface="Avenir Roman"/>
                <a:sym typeface="Avenir Roman"/>
              </a:defRPr>
            </a:pPr>
            <a:r>
              <a:rPr sz="1800"/>
              <a:t>What’s really great about this system - is that it creates a larger Pool size AND maintains Diversity. So, while we can’t predict who the best players might end up to be when they are older, we </a:t>
            </a:r>
            <a:r>
              <a:rPr sz="1800">
                <a:latin typeface="Avenir Heavy"/>
                <a:ea typeface="Avenir Heavy"/>
                <a:cs typeface="Avenir Heavy"/>
                <a:sym typeface="Avenir Heavy"/>
              </a:rPr>
              <a:t>can</a:t>
            </a:r>
            <a:r>
              <a:rPr sz="1800"/>
              <a:t> predict that towns that do this will have stronger programs in the long run than those that cut their pool into pieces and eliminate their own diversity of skills.</a:t>
            </a:r>
            <a:endParaRPr sz="1800"/>
          </a:p>
          <a:p>
            <a:pPr>
              <a:lnSpc>
                <a:spcPct val="100000"/>
              </a:lnSpc>
              <a:defRPr sz="3400">
                <a:latin typeface="Avenir Roman"/>
                <a:ea typeface="Avenir Roman"/>
                <a:cs typeface="Avenir Roman"/>
                <a:sym typeface="Avenir Roman"/>
              </a:defRPr>
            </a:pPr>
            <a:r>
              <a:rPr sz="1800"/>
              <a:t>My dad used to say “I don’t want someone to make the decision, at the age of 6 or 7, of who my high school Quarterback is going to be.  I want there to be many kids who get to play quarterback, and all of the different positions, when they are small, so that by the time they get to high school there are lots and lots of different players who have had the practice and can play football.  This makes us stronger at the High School Level than if only some kids can play football and others have been cut”</a:t>
            </a:r>
            <a:endParaRPr sz="18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2" name="Shape 512"/>
          <p:cNvSpPr/>
          <p:nvPr>
            <p:ph type="sldImg"/>
          </p:nvPr>
        </p:nvSpPr>
        <p:spPr>
          <a:prstGeom prst="rect">
            <a:avLst/>
          </a:prstGeom>
        </p:spPr>
        <p:txBody>
          <a:bodyPr/>
          <a:lstStyle/>
          <a:p>
            <a:pPr/>
          </a:p>
        </p:txBody>
      </p:sp>
      <p:sp>
        <p:nvSpPr>
          <p:cNvPr id="513" name="Shape 513"/>
          <p:cNvSpPr/>
          <p:nvPr>
            <p:ph type="body" sz="quarter" idx="1"/>
          </p:nvPr>
        </p:nvSpPr>
        <p:spPr>
          <a:prstGeom prst="rect">
            <a:avLst/>
          </a:prstGeom>
        </p:spPr>
        <p:txBody>
          <a:bodyPr/>
          <a:lstStyle>
            <a:lvl1pPr>
              <a:lnSpc>
                <a:spcPct val="100000"/>
              </a:lnSpc>
              <a:defRPr sz="2000">
                <a:latin typeface="Avenir Roman"/>
                <a:ea typeface="Avenir Roman"/>
                <a:cs typeface="Avenir Roman"/>
                <a:sym typeface="Avenir Roman"/>
              </a:defRPr>
            </a:lvl1pPr>
          </a:lstStyle>
          <a:p>
            <a:pPr/>
            <a:r>
              <a:t>Our current society is organized in a way that limits our pool and cuts down on our diversity of skills, talents, and perspectives. By the age of 7 we have already decided which of our students are ‘gifted’ and which are not.  We have already separated them into different groups and classrooms for most, if not all, of their day. We Do this because we Think we are doing the right thing. it makes sense. But does it?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1" name="Shape 571"/>
          <p:cNvSpPr/>
          <p:nvPr>
            <p:ph type="sldImg"/>
          </p:nvPr>
        </p:nvSpPr>
        <p:spPr>
          <a:prstGeom prst="rect">
            <a:avLst/>
          </a:prstGeom>
        </p:spPr>
        <p:txBody>
          <a:bodyPr/>
          <a:lstStyle/>
          <a:p>
            <a:pPr/>
          </a:p>
        </p:txBody>
      </p:sp>
      <p:sp>
        <p:nvSpPr>
          <p:cNvPr id="572" name="Shape 572"/>
          <p:cNvSpPr/>
          <p:nvPr>
            <p:ph type="body" sz="quarter" idx="1"/>
          </p:nvPr>
        </p:nvSpPr>
        <p:spPr>
          <a:prstGeom prst="rect">
            <a:avLst/>
          </a:prstGeom>
        </p:spPr>
        <p:txBody>
          <a:bodyPr/>
          <a:lstStyle/>
          <a:p>
            <a:pPr>
              <a:lnSpc>
                <a:spcPct val="125000"/>
              </a:lnSpc>
              <a:defRPr sz="2400">
                <a:latin typeface="Avenir Roman"/>
                <a:ea typeface="Avenir Roman"/>
                <a:cs typeface="Avenir Roman"/>
                <a:sym typeface="Avenir Roman"/>
              </a:defRPr>
            </a:pPr>
            <a:r>
              <a:t> …the strength of the Pack is the Wolf, and the strength of the Wolf is the Pack.” -Rudyard Kipling</a:t>
            </a:r>
          </a:p>
          <a:p>
            <a:pPr>
              <a:lnSpc>
                <a:spcPct val="125000"/>
              </a:lnSpc>
              <a:defRPr sz="2400">
                <a:latin typeface="Avenir Roman"/>
                <a:ea typeface="Avenir Roman"/>
                <a:cs typeface="Avenir Roman"/>
                <a:sym typeface="Avenir Roman"/>
              </a:defRPr>
            </a:pPr>
            <a:r>
              <a:t>Thank you.</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Title 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Shape 20"/>
          <p:cNvSpPr/>
          <p:nvPr>
            <p:ph type="pic" idx="13"/>
          </p:nvPr>
        </p:nvSpPr>
        <p:spPr>
          <a:xfrm>
            <a:off x="1606550" y="635000"/>
            <a:ext cx="9779000" cy="5918200"/>
          </a:xfrm>
          <a:prstGeom prst="rect">
            <a:avLst/>
          </a:prstGeom>
        </p:spPr>
        <p:txBody>
          <a:bodyPr lIns="91439" tIns="45719" rIns="91439" bIns="45719" anchor="t">
            <a:noAutofit/>
          </a:bodyPr>
          <a:lstStyle/>
          <a:p>
            <a:pPr/>
          </a:p>
        </p:txBody>
      </p:sp>
      <p:sp>
        <p:nvSpPr>
          <p:cNvPr id="21" name="Shape 21"/>
          <p:cNvSpPr/>
          <p:nvPr>
            <p:ph type="title"/>
          </p:nvPr>
        </p:nvSpPr>
        <p:spPr>
          <a:xfrm>
            <a:off x="1270000" y="6718300"/>
            <a:ext cx="10464800" cy="1422400"/>
          </a:xfrm>
          <a:prstGeom prst="rect">
            <a:avLst/>
          </a:prstGeom>
        </p:spPr>
        <p:txBody>
          <a:bodyPr anchor="b"/>
          <a:lstStyle/>
          <a:p>
            <a:pPr/>
            <a:r>
              <a:t>Title Text</a:t>
            </a:r>
          </a:p>
        </p:txBody>
      </p:sp>
      <p:sp>
        <p:nvSpPr>
          <p:cNvPr id="22" name="Shape 22"/>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270000" y="3225800"/>
            <a:ext cx="10464800" cy="33020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half" idx="13"/>
          </p:nvPr>
        </p:nvSpPr>
        <p:spPr>
          <a:xfrm>
            <a:off x="6718300" y="635000"/>
            <a:ext cx="5334000" cy="8229600"/>
          </a:xfrm>
          <a:prstGeom prst="rect">
            <a:avLst/>
          </a:prstGeom>
        </p:spPr>
        <p:txBody>
          <a:bodyPr lIns="91439" tIns="45719" rIns="91439" bIns="45719" anchor="t">
            <a:noAutofit/>
          </a:bodyPr>
          <a:lstStyle/>
          <a:p>
            <a:pPr/>
          </a:p>
        </p:txBody>
      </p:sp>
      <p:sp>
        <p:nvSpPr>
          <p:cNvPr id="39" name="Shape 39"/>
          <p:cNvSpPr/>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Shape 40"/>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half" idx="13"/>
          </p:nvPr>
        </p:nvSpPr>
        <p:spPr>
          <a:xfrm>
            <a:off x="6718300" y="2603500"/>
            <a:ext cx="5334000" cy="6286500"/>
          </a:xfrm>
          <a:prstGeom prst="rect">
            <a:avLst/>
          </a:prstGeom>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Shape 83"/>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Shape 84"/>
          <p:cNvSpPr/>
          <p:nvPr>
            <p:ph type="pic" sz="quarter" idx="14"/>
          </p:nvPr>
        </p:nvSpPr>
        <p:spPr>
          <a:xfrm>
            <a:off x="6724518" y="889000"/>
            <a:ext cx="5334001" cy="3771900"/>
          </a:xfrm>
          <a:prstGeom prst="rect">
            <a:avLst/>
          </a:prstGeom>
        </p:spPr>
        <p:txBody>
          <a:bodyPr lIns="91439" tIns="45719" rIns="91439" bIns="45719" anchor="t">
            <a:noAutofit/>
          </a:bodyPr>
          <a:lstStyle/>
          <a:p>
            <a:pPr/>
          </a:p>
        </p:txBody>
      </p:sp>
      <p:sp>
        <p:nvSpPr>
          <p:cNvPr id="85" name="Shape 85"/>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vl1pPr>
          </a:lstStyle>
          <a:p>
            <a:pPr/>
            <a:r>
              <a:t>–Johnny Appleseed</a:t>
            </a:r>
          </a:p>
        </p:txBody>
      </p:sp>
      <p:sp>
        <p:nvSpPr>
          <p:cNvPr id="94" name="Shape 94"/>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pPr/>
            <a:r>
              <a:t>“Type a quote here.” </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117" name="Shape 117"/>
          <p:cNvSpPr/>
          <p:nvPr>
            <p:ph type="title"/>
          </p:nvPr>
        </p:nvSpPr>
        <p:spPr>
          <a:xfrm>
            <a:off x="1269999" y="1638300"/>
            <a:ext cx="10464801" cy="3302000"/>
          </a:xfrm>
          <a:prstGeom prst="rect">
            <a:avLst/>
          </a:prstGeom>
        </p:spPr>
        <p:txBody>
          <a:bodyPr anchor="b"/>
          <a:lstStyle>
            <a:lvl1pPr>
              <a:defRPr sz="7800"/>
            </a:lvl1pPr>
          </a:lstStyle>
          <a:p>
            <a:pPr/>
            <a:r>
              <a:t>Title Text</a:t>
            </a:r>
          </a:p>
        </p:txBody>
      </p:sp>
      <p:sp>
        <p:nvSpPr>
          <p:cNvPr id="118" name="Shape 118"/>
          <p:cNvSpPr/>
          <p:nvPr>
            <p:ph type="body" sz="quarter" idx="1"/>
          </p:nvPr>
        </p:nvSpPr>
        <p:spPr>
          <a:xfrm>
            <a:off x="1269999" y="5029200"/>
            <a:ext cx="10464801" cy="1130300"/>
          </a:xfrm>
          <a:prstGeom prst="rect">
            <a:avLst/>
          </a:prstGeom>
        </p:spPr>
        <p:txBody>
          <a:bodyPr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pPr/>
            <a:r>
              <a:t>Body Level One</a:t>
            </a:r>
          </a:p>
          <a:p>
            <a:pPr lvl="1"/>
            <a:r>
              <a:t>Body Level Two</a:t>
            </a:r>
          </a:p>
          <a:p>
            <a:pPr lvl="2"/>
            <a:r>
              <a:t>Body Level Three</a:t>
            </a:r>
          </a:p>
          <a:p>
            <a:pPr lvl="3"/>
            <a:r>
              <a:t>Body Level Four</a:t>
            </a:r>
          </a:p>
          <a:p>
            <a:pPr lvl="4"/>
            <a:r>
              <a:t>Body Level Five</a:t>
            </a:r>
          </a:p>
        </p:txBody>
      </p:sp>
      <p:pic>
        <p:nvPicPr>
          <p:cNvPr id="119" name="image1-small.jpg" descr="ppt-border.jpg"/>
          <p:cNvPicPr>
            <a:picLocks noChangeAspect="1"/>
          </p:cNvPicPr>
          <p:nvPr/>
        </p:nvPicPr>
        <p:blipFill>
          <a:blip r:embed="rId2">
            <a:extLst/>
          </a:blip>
          <a:stretch>
            <a:fillRect/>
          </a:stretch>
        </p:blipFill>
        <p:spPr>
          <a:xfrm>
            <a:off x="-1" y="-1"/>
            <a:ext cx="13004801" cy="609581"/>
          </a:xfrm>
          <a:prstGeom prst="rect">
            <a:avLst/>
          </a:prstGeom>
          <a:ln w="12700">
            <a:miter lim="400000"/>
          </a:ln>
        </p:spPr>
      </p:pic>
      <p:sp>
        <p:nvSpPr>
          <p:cNvPr id="120" name="Shape 120"/>
          <p:cNvSpPr/>
          <p:nvPr>
            <p:ph type="sldNum" sz="quarter" idx="2"/>
          </p:nvPr>
        </p:nvSpPr>
        <p:spPr>
          <a:xfrm>
            <a:off x="6325920" y="9251950"/>
            <a:ext cx="340260" cy="342900"/>
          </a:xfrm>
          <a:prstGeom prst="rect">
            <a:avLst/>
          </a:prstGeom>
        </p:spPr>
        <p:txBody>
          <a:bodyPr/>
          <a:lstStyle>
            <a:lvl1pPr>
              <a:defRPr sz="1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27" name="Shape 127"/>
          <p:cNvSpPr/>
          <p:nvPr>
            <p:ph type="title"/>
          </p:nvPr>
        </p:nvSpPr>
        <p:spPr>
          <a:xfrm>
            <a:off x="952499" y="444499"/>
            <a:ext cx="11099801" cy="2159001"/>
          </a:xfrm>
          <a:prstGeom prst="rect">
            <a:avLst/>
          </a:prstGeom>
        </p:spPr>
        <p:txBody>
          <a:bodyPr/>
          <a:lstStyle>
            <a:lvl1pPr>
              <a:defRPr sz="7800"/>
            </a:lvl1pPr>
          </a:lstStyle>
          <a:p>
            <a:pPr/>
            <a:r>
              <a:t>Title Text</a:t>
            </a:r>
          </a:p>
        </p:txBody>
      </p:sp>
      <p:sp>
        <p:nvSpPr>
          <p:cNvPr id="128" name="Shape 128"/>
          <p:cNvSpPr/>
          <p:nvPr>
            <p:ph type="body" idx="1"/>
          </p:nvPr>
        </p:nvSpPr>
        <p:spPr>
          <a:xfrm>
            <a:off x="952499" y="2603500"/>
            <a:ext cx="11099801" cy="6286500"/>
          </a:xfrm>
          <a:prstGeom prst="rect">
            <a:avLst/>
          </a:prstGeom>
        </p:spPr>
        <p:txBody>
          <a:bodyPr/>
          <a:lstStyle>
            <a:lvl1pPr marL="419805" indent="-419805">
              <a:defRPr sz="3400"/>
            </a:lvl1pPr>
            <a:lvl2pPr marL="864305" indent="-419805">
              <a:defRPr sz="3400"/>
            </a:lvl2pPr>
            <a:lvl3pPr marL="1308805" indent="-419805">
              <a:defRPr sz="3400"/>
            </a:lvl3pPr>
            <a:lvl4pPr marL="1753305" indent="-419805">
              <a:defRPr sz="3400"/>
            </a:lvl4pPr>
            <a:lvl5pPr marL="2197805" indent="-419805">
              <a:defRPr sz="3400"/>
            </a:lvl5pPr>
          </a:lstStyle>
          <a:p>
            <a:pPr/>
            <a:r>
              <a:t>Body Level One</a:t>
            </a:r>
          </a:p>
          <a:p>
            <a:pPr lvl="1"/>
            <a:r>
              <a:t>Body Level Two</a:t>
            </a:r>
          </a:p>
          <a:p>
            <a:pPr lvl="2"/>
            <a:r>
              <a:t>Body Level Three</a:t>
            </a:r>
          </a:p>
          <a:p>
            <a:pPr lvl="3"/>
            <a:r>
              <a:t>Body Level Four</a:t>
            </a:r>
          </a:p>
          <a:p>
            <a:pPr lvl="4"/>
            <a:r>
              <a:t>Body Level Five</a:t>
            </a:r>
          </a:p>
        </p:txBody>
      </p:sp>
      <p:pic>
        <p:nvPicPr>
          <p:cNvPr id="129" name="image1-small.jpg" descr="ppt-border.jpg"/>
          <p:cNvPicPr>
            <a:picLocks noChangeAspect="1"/>
          </p:cNvPicPr>
          <p:nvPr/>
        </p:nvPicPr>
        <p:blipFill>
          <a:blip r:embed="rId2">
            <a:extLst/>
          </a:blip>
          <a:stretch>
            <a:fillRect/>
          </a:stretch>
        </p:blipFill>
        <p:spPr>
          <a:xfrm>
            <a:off x="-1" y="-1"/>
            <a:ext cx="13004801" cy="609581"/>
          </a:xfrm>
          <a:prstGeom prst="rect">
            <a:avLst/>
          </a:prstGeom>
          <a:ln w="12700">
            <a:miter lim="400000"/>
          </a:ln>
        </p:spPr>
      </p:pic>
      <p:sp>
        <p:nvSpPr>
          <p:cNvPr id="130" name="Shape 130"/>
          <p:cNvSpPr/>
          <p:nvPr>
            <p:ph type="sldNum" sz="quarter" idx="2"/>
          </p:nvPr>
        </p:nvSpPr>
        <p:spPr>
          <a:xfrm>
            <a:off x="6325920" y="9251950"/>
            <a:ext cx="340260" cy="342900"/>
          </a:xfrm>
          <a:prstGeom prst="rect">
            <a:avLst/>
          </a:prstGeom>
        </p:spPr>
        <p:txBody>
          <a:bodyPr/>
          <a:lstStyle>
            <a:lvl1pPr>
              <a:defRPr sz="1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pic>
        <p:nvPicPr>
          <p:cNvPr id="137" name="image1-small.jpg" descr="ppt-border.jpg"/>
          <p:cNvPicPr>
            <a:picLocks noChangeAspect="1"/>
          </p:cNvPicPr>
          <p:nvPr/>
        </p:nvPicPr>
        <p:blipFill>
          <a:blip r:embed="rId2">
            <a:extLst/>
          </a:blip>
          <a:stretch>
            <a:fillRect/>
          </a:stretch>
        </p:blipFill>
        <p:spPr>
          <a:xfrm>
            <a:off x="-1" y="-1"/>
            <a:ext cx="13004801" cy="609581"/>
          </a:xfrm>
          <a:prstGeom prst="rect">
            <a:avLst/>
          </a:prstGeom>
          <a:ln w="12700">
            <a:miter lim="400000"/>
          </a:ln>
        </p:spPr>
      </p:pic>
      <p:sp>
        <p:nvSpPr>
          <p:cNvPr id="138" name="Shape 138"/>
          <p:cNvSpPr/>
          <p:nvPr>
            <p:ph type="title"/>
          </p:nvPr>
        </p:nvSpPr>
        <p:spPr>
          <a:xfrm>
            <a:off x="975359" y="3029937"/>
            <a:ext cx="11054082" cy="2090703"/>
          </a:xfrm>
          <a:prstGeom prst="rect">
            <a:avLst/>
          </a:prstGeom>
        </p:spPr>
        <p:txBody>
          <a:bodyPr lIns="65023" tIns="65023" rIns="65023" bIns="65023"/>
          <a:lstStyle>
            <a:lvl1pPr defTabSz="650240">
              <a:defRPr b="1" sz="4400">
                <a:latin typeface="Arial"/>
                <a:ea typeface="Arial"/>
                <a:cs typeface="Arial"/>
                <a:sym typeface="Arial"/>
              </a:defRPr>
            </a:lvl1pPr>
          </a:lstStyle>
          <a:p>
            <a:pPr/>
            <a:r>
              <a:t>Title Text</a:t>
            </a:r>
          </a:p>
        </p:txBody>
      </p:sp>
      <p:sp>
        <p:nvSpPr>
          <p:cNvPr id="139" name="Shape 139"/>
          <p:cNvSpPr/>
          <p:nvPr>
            <p:ph type="body" sz="quarter" idx="1"/>
          </p:nvPr>
        </p:nvSpPr>
        <p:spPr>
          <a:xfrm>
            <a:off x="1950719" y="5527040"/>
            <a:ext cx="9103361" cy="2492587"/>
          </a:xfrm>
          <a:prstGeom prst="rect">
            <a:avLst/>
          </a:prstGeom>
        </p:spPr>
        <p:txBody>
          <a:bodyPr lIns="65023" tIns="65023" rIns="65023" bIns="65023" anchor="t"/>
          <a:lstStyle>
            <a:lvl1pPr marL="0" indent="0" algn="ctr" defTabSz="650240">
              <a:spcBef>
                <a:spcPts val="800"/>
              </a:spcBef>
              <a:buSzTx/>
              <a:buNone/>
              <a:defRPr sz="3400">
                <a:solidFill>
                  <a:srgbClr val="888888"/>
                </a:solidFill>
                <a:latin typeface="Arial"/>
                <a:ea typeface="Arial"/>
                <a:cs typeface="Arial"/>
                <a:sym typeface="Arial"/>
              </a:defRPr>
            </a:lvl1pPr>
            <a:lvl2pPr marL="0" indent="457200" algn="ctr" defTabSz="650240">
              <a:spcBef>
                <a:spcPts val="800"/>
              </a:spcBef>
              <a:buSzTx/>
              <a:buNone/>
              <a:defRPr sz="3400">
                <a:solidFill>
                  <a:srgbClr val="888888"/>
                </a:solidFill>
                <a:latin typeface="Arial"/>
                <a:ea typeface="Arial"/>
                <a:cs typeface="Arial"/>
                <a:sym typeface="Arial"/>
              </a:defRPr>
            </a:lvl2pPr>
            <a:lvl3pPr marL="0" indent="914400" algn="ctr" defTabSz="650240">
              <a:spcBef>
                <a:spcPts val="800"/>
              </a:spcBef>
              <a:buSzTx/>
              <a:buNone/>
              <a:defRPr sz="3400">
                <a:solidFill>
                  <a:srgbClr val="888888"/>
                </a:solidFill>
                <a:latin typeface="Arial"/>
                <a:ea typeface="Arial"/>
                <a:cs typeface="Arial"/>
                <a:sym typeface="Arial"/>
              </a:defRPr>
            </a:lvl3pPr>
            <a:lvl4pPr marL="0" indent="1371600" algn="ctr" defTabSz="650240">
              <a:spcBef>
                <a:spcPts val="800"/>
              </a:spcBef>
              <a:buSzTx/>
              <a:buNone/>
              <a:defRPr sz="3400">
                <a:solidFill>
                  <a:srgbClr val="888888"/>
                </a:solidFill>
                <a:latin typeface="Arial"/>
                <a:ea typeface="Arial"/>
                <a:cs typeface="Arial"/>
                <a:sym typeface="Arial"/>
              </a:defRPr>
            </a:lvl4pPr>
            <a:lvl5pPr marL="0" indent="1828800" algn="ctr" defTabSz="650240">
              <a:spcBef>
                <a:spcPts val="800"/>
              </a:spcBef>
              <a:buSzTx/>
              <a:buNone/>
              <a:defRPr sz="3400">
                <a:solidFill>
                  <a:srgbClr val="888888"/>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40" name="Shape 140"/>
          <p:cNvSpPr/>
          <p:nvPr>
            <p:ph type="sldNum" sz="quarter" idx="2"/>
          </p:nvPr>
        </p:nvSpPr>
        <p:spPr>
          <a:xfrm>
            <a:off x="12005833" y="9114112"/>
            <a:ext cx="348727" cy="371349"/>
          </a:xfrm>
          <a:prstGeom prst="rect">
            <a:avLst/>
          </a:prstGeom>
        </p:spPr>
        <p:txBody>
          <a:bodyPr lIns="65023" tIns="65023" rIns="65023" bIns="65023" anchor="ctr"/>
          <a:lstStyle>
            <a:lvl1pPr algn="r" defTabSz="650240">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47" name="Shape 147"/>
          <p:cNvSpPr/>
          <p:nvPr>
            <p:ph type="title"/>
          </p:nvPr>
        </p:nvSpPr>
        <p:spPr>
          <a:xfrm>
            <a:off x="650239" y="130952"/>
            <a:ext cx="11704322" cy="2144888"/>
          </a:xfrm>
          <a:prstGeom prst="rect">
            <a:avLst/>
          </a:prstGeom>
        </p:spPr>
        <p:txBody>
          <a:bodyPr lIns="65023" tIns="65023" rIns="65023" bIns="65023"/>
          <a:lstStyle>
            <a:lvl1pPr defTabSz="457200">
              <a:defRPr sz="5800">
                <a:latin typeface="Calibri"/>
                <a:ea typeface="Calibri"/>
                <a:cs typeface="Calibri"/>
                <a:sym typeface="Calibri"/>
              </a:defRPr>
            </a:lvl1pPr>
          </a:lstStyle>
          <a:p>
            <a:pPr/>
            <a:r>
              <a:t>Title Text</a:t>
            </a:r>
          </a:p>
        </p:txBody>
      </p:sp>
      <p:sp>
        <p:nvSpPr>
          <p:cNvPr id="148" name="Shape 148"/>
          <p:cNvSpPr/>
          <p:nvPr>
            <p:ph type="body" idx="1"/>
          </p:nvPr>
        </p:nvSpPr>
        <p:spPr>
          <a:xfrm>
            <a:off x="650239" y="2275839"/>
            <a:ext cx="11704322" cy="7477761"/>
          </a:xfrm>
          <a:prstGeom prst="rect">
            <a:avLst/>
          </a:prstGeom>
        </p:spPr>
        <p:txBody>
          <a:bodyPr lIns="65023" tIns="65023" rIns="65023" bIns="65023" anchor="t"/>
          <a:lstStyle>
            <a:lvl1pPr marL="450056" indent="-450056" defTabSz="457200">
              <a:spcBef>
                <a:spcPts val="700"/>
              </a:spcBef>
              <a:buSzPct val="100000"/>
              <a:buFont typeface="Arial"/>
              <a:defRPr sz="4200">
                <a:latin typeface="Calibri"/>
                <a:ea typeface="Calibri"/>
                <a:cs typeface="Calibri"/>
                <a:sym typeface="Calibri"/>
              </a:defRPr>
            </a:lvl1pPr>
            <a:lvl2pPr marL="885825" indent="-428625" defTabSz="457200">
              <a:spcBef>
                <a:spcPts val="700"/>
              </a:spcBef>
              <a:buSzPct val="100000"/>
              <a:buFont typeface="Arial"/>
              <a:buChar char="–"/>
              <a:defRPr sz="4200">
                <a:latin typeface="Calibri"/>
                <a:ea typeface="Calibri"/>
                <a:cs typeface="Calibri"/>
                <a:sym typeface="Calibri"/>
              </a:defRPr>
            </a:lvl2pPr>
            <a:lvl3pPr marL="1314450" indent="-400050" defTabSz="457200">
              <a:spcBef>
                <a:spcPts val="700"/>
              </a:spcBef>
              <a:buSzPct val="100000"/>
              <a:buFont typeface="Arial"/>
              <a:defRPr sz="4200">
                <a:latin typeface="Calibri"/>
                <a:ea typeface="Calibri"/>
                <a:cs typeface="Calibri"/>
                <a:sym typeface="Calibri"/>
              </a:defRPr>
            </a:lvl3pPr>
            <a:lvl4pPr marL="1851660" indent="-480060" defTabSz="457200">
              <a:spcBef>
                <a:spcPts val="700"/>
              </a:spcBef>
              <a:buSzPct val="100000"/>
              <a:buFont typeface="Arial"/>
              <a:buChar char="–"/>
              <a:defRPr sz="4200">
                <a:latin typeface="Calibri"/>
                <a:ea typeface="Calibri"/>
                <a:cs typeface="Calibri"/>
                <a:sym typeface="Calibri"/>
              </a:defRPr>
            </a:lvl4pPr>
            <a:lvl5pPr marL="2308860" indent="-480060" defTabSz="457200">
              <a:spcBef>
                <a:spcPts val="700"/>
              </a:spcBef>
              <a:buSzPct val="100000"/>
              <a:buFont typeface="Arial"/>
              <a:buChar char="»"/>
              <a:defRPr sz="42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9" name="Shape 149"/>
          <p:cNvSpPr/>
          <p:nvPr>
            <p:ph type="sldNum" sz="quarter" idx="2"/>
          </p:nvPr>
        </p:nvSpPr>
        <p:spPr>
          <a:xfrm>
            <a:off x="9320107" y="9126812"/>
            <a:ext cx="3034454" cy="345949"/>
          </a:xfrm>
          <a:prstGeom prst="rect">
            <a:avLst/>
          </a:prstGeom>
        </p:spPr>
        <p:txBody>
          <a:bodyPr wrap="square" lIns="65023" tIns="65023" rIns="65023" bIns="65023" anchor="ctr"/>
          <a:lstStyle>
            <a:lvl1pPr algn="r" defTabSz="457200">
              <a:defRPr sz="1400">
                <a:solidFill>
                  <a:srgbClr val="888888"/>
                </a:solidFill>
                <a:latin typeface="Calibri"/>
                <a:ea typeface="Calibri"/>
                <a:cs typeface="Calibri"/>
                <a:sym typeface="Calibri"/>
              </a:defRPr>
            </a:lvl1pPr>
          </a:lstStyle>
          <a:p>
            <a:pPr/>
            <a:fld id="{86CB4B4D-7CA3-9044-876B-883B54F8677D}" type="slidenum"/>
          </a:p>
        </p:txBody>
      </p:sp>
      <p:pic>
        <p:nvPicPr>
          <p:cNvPr id="150" name="image1-small.jpg" descr="ppt-border.jpg"/>
          <p:cNvPicPr>
            <a:picLocks noChangeAspect="1"/>
          </p:cNvPicPr>
          <p:nvPr/>
        </p:nvPicPr>
        <p:blipFill>
          <a:blip r:embed="rId2">
            <a:extLst/>
          </a:blip>
          <a:stretch>
            <a:fillRect/>
          </a:stretch>
        </p:blipFill>
        <p:spPr>
          <a:xfrm>
            <a:off x="-1" y="-1"/>
            <a:ext cx="13004801" cy="609581"/>
          </a:xfrm>
          <a:prstGeom prst="rect">
            <a:avLst/>
          </a:prstGeom>
          <a:ln w="12700">
            <a:miter lim="400000"/>
          </a:ln>
        </p:spPr>
      </p:pic>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pic>
        <p:nvPicPr>
          <p:cNvPr id="157" name="image1.jpeg"/>
          <p:cNvPicPr>
            <a:picLocks noChangeAspect="1"/>
          </p:cNvPicPr>
          <p:nvPr/>
        </p:nvPicPr>
        <p:blipFill>
          <a:blip r:embed="rId2">
            <a:extLst/>
          </a:blip>
          <a:stretch>
            <a:fillRect/>
          </a:stretch>
        </p:blipFill>
        <p:spPr>
          <a:xfrm>
            <a:off x="-1" y="-1"/>
            <a:ext cx="13004801" cy="650241"/>
          </a:xfrm>
          <a:prstGeom prst="rect">
            <a:avLst/>
          </a:prstGeom>
          <a:ln w="12700">
            <a:miter lim="400000"/>
          </a:ln>
        </p:spPr>
      </p:pic>
      <p:sp>
        <p:nvSpPr>
          <p:cNvPr id="158" name="Shape 158"/>
          <p:cNvSpPr/>
          <p:nvPr/>
        </p:nvSpPr>
        <p:spPr>
          <a:xfrm>
            <a:off x="10102374" y="65767"/>
            <a:ext cx="2228154" cy="4729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2200">
                <a:solidFill>
                  <a:srgbClr val="FFFFFF"/>
                </a:solidFill>
                <a:latin typeface="Calibri"/>
                <a:ea typeface="Calibri"/>
                <a:cs typeface="Calibri"/>
                <a:sym typeface="Calibri"/>
              </a:defRPr>
            </a:lvl1pPr>
          </a:lstStyle>
          <a:p>
            <a:pPr>
              <a:defRPr>
                <a:solidFill>
                  <a:srgbClr val="000000"/>
                </a:solidFill>
              </a:defRPr>
            </a:pPr>
            <a:r>
              <a:rPr>
                <a:solidFill>
                  <a:srgbClr val="FFFFFF"/>
                </a:solidFill>
              </a:rPr>
              <a:t>Equity Symposium</a:t>
            </a:r>
          </a:p>
        </p:txBody>
      </p:sp>
      <p:sp>
        <p:nvSpPr>
          <p:cNvPr id="159" name="Shape 159"/>
          <p:cNvSpPr/>
          <p:nvPr>
            <p:ph type="title"/>
          </p:nvPr>
        </p:nvSpPr>
        <p:spPr>
          <a:xfrm>
            <a:off x="650239" y="390596"/>
            <a:ext cx="11704322" cy="1885245"/>
          </a:xfrm>
          <a:prstGeom prst="rect">
            <a:avLst/>
          </a:prstGeom>
        </p:spPr>
        <p:txBody>
          <a:bodyPr lIns="65023" tIns="65023" rIns="65023" bIns="65023" anchor="t">
            <a:noAutofit/>
          </a:bodyPr>
          <a:lstStyle>
            <a:lvl1pPr defTabSz="457200">
              <a:defRPr sz="5800">
                <a:latin typeface="Calibri"/>
                <a:ea typeface="Calibri"/>
                <a:cs typeface="Calibri"/>
                <a:sym typeface="Calibri"/>
              </a:defRPr>
            </a:lvl1pPr>
          </a:lstStyle>
          <a:p>
            <a:pPr/>
            <a:r>
              <a:t>Title Text</a:t>
            </a:r>
          </a:p>
        </p:txBody>
      </p:sp>
      <p:sp>
        <p:nvSpPr>
          <p:cNvPr id="160" name="Shape 160"/>
          <p:cNvSpPr/>
          <p:nvPr>
            <p:ph type="body" idx="1"/>
          </p:nvPr>
        </p:nvSpPr>
        <p:spPr>
          <a:xfrm>
            <a:off x="650239" y="2275839"/>
            <a:ext cx="11704322" cy="7477761"/>
          </a:xfrm>
          <a:prstGeom prst="rect">
            <a:avLst/>
          </a:prstGeom>
        </p:spPr>
        <p:txBody>
          <a:bodyPr lIns="65023" tIns="65023" rIns="65023" bIns="65023" anchor="t">
            <a:noAutofit/>
          </a:bodyPr>
          <a:lstStyle>
            <a:lvl1pPr marL="450056" indent="-450056" defTabSz="457200">
              <a:spcBef>
                <a:spcPts val="700"/>
              </a:spcBef>
              <a:buSzPct val="100000"/>
              <a:buFont typeface="Arial"/>
              <a:defRPr sz="4200">
                <a:latin typeface="Calibri"/>
                <a:ea typeface="Calibri"/>
                <a:cs typeface="Calibri"/>
                <a:sym typeface="Calibri"/>
              </a:defRPr>
            </a:lvl1pPr>
            <a:lvl2pPr marL="885825" indent="-428625" defTabSz="457200">
              <a:spcBef>
                <a:spcPts val="700"/>
              </a:spcBef>
              <a:buSzPct val="100000"/>
              <a:buFont typeface="Arial"/>
              <a:buChar char="–"/>
              <a:defRPr sz="4200">
                <a:latin typeface="Calibri"/>
                <a:ea typeface="Calibri"/>
                <a:cs typeface="Calibri"/>
                <a:sym typeface="Calibri"/>
              </a:defRPr>
            </a:lvl2pPr>
            <a:lvl3pPr marL="1314450" indent="-400050" defTabSz="457200">
              <a:spcBef>
                <a:spcPts val="700"/>
              </a:spcBef>
              <a:buSzPct val="100000"/>
              <a:buFont typeface="Arial"/>
              <a:defRPr sz="4200">
                <a:latin typeface="Calibri"/>
                <a:ea typeface="Calibri"/>
                <a:cs typeface="Calibri"/>
                <a:sym typeface="Calibri"/>
              </a:defRPr>
            </a:lvl3pPr>
            <a:lvl4pPr marL="1851660" indent="-480060" defTabSz="457200">
              <a:spcBef>
                <a:spcPts val="700"/>
              </a:spcBef>
              <a:buSzPct val="100000"/>
              <a:buFont typeface="Arial"/>
              <a:buChar char="–"/>
              <a:defRPr sz="4200">
                <a:latin typeface="Calibri"/>
                <a:ea typeface="Calibri"/>
                <a:cs typeface="Calibri"/>
                <a:sym typeface="Calibri"/>
              </a:defRPr>
            </a:lvl4pPr>
            <a:lvl5pPr marL="2308860" indent="-480060" defTabSz="457200">
              <a:spcBef>
                <a:spcPts val="700"/>
              </a:spcBef>
              <a:buSzPct val="100000"/>
              <a:buFont typeface="Arial"/>
              <a:buChar char="»"/>
              <a:defRPr sz="42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1" name="Shape 161"/>
          <p:cNvSpPr/>
          <p:nvPr>
            <p:ph type="sldNum" sz="quarter" idx="2"/>
          </p:nvPr>
        </p:nvSpPr>
        <p:spPr>
          <a:xfrm>
            <a:off x="9320107" y="9126812"/>
            <a:ext cx="3034454" cy="345949"/>
          </a:xfrm>
          <a:prstGeom prst="rect">
            <a:avLst/>
          </a:prstGeom>
        </p:spPr>
        <p:txBody>
          <a:bodyPr wrap="square" lIns="65023" tIns="65023" rIns="65023" bIns="65023" anchor="ctr"/>
          <a:lstStyle>
            <a:lvl1pPr algn="r" defTabSz="457200">
              <a:defRPr sz="1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pic>
        <p:nvPicPr>
          <p:cNvPr id="168" name="image1.jpeg"/>
          <p:cNvPicPr>
            <a:picLocks noChangeAspect="1"/>
          </p:cNvPicPr>
          <p:nvPr/>
        </p:nvPicPr>
        <p:blipFill>
          <a:blip r:embed="rId2">
            <a:extLst/>
          </a:blip>
          <a:stretch>
            <a:fillRect/>
          </a:stretch>
        </p:blipFill>
        <p:spPr>
          <a:xfrm>
            <a:off x="-1" y="-1"/>
            <a:ext cx="13004801" cy="650241"/>
          </a:xfrm>
          <a:prstGeom prst="rect">
            <a:avLst/>
          </a:prstGeom>
          <a:ln w="12700">
            <a:miter lim="400000"/>
          </a:ln>
        </p:spPr>
      </p:pic>
      <p:sp>
        <p:nvSpPr>
          <p:cNvPr id="169" name="Shape 169"/>
          <p:cNvSpPr/>
          <p:nvPr/>
        </p:nvSpPr>
        <p:spPr>
          <a:xfrm>
            <a:off x="10102374" y="65767"/>
            <a:ext cx="2417736" cy="4983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2400">
                <a:solidFill>
                  <a:srgbClr val="FFFFFF"/>
                </a:solidFill>
                <a:latin typeface="Calibri"/>
                <a:ea typeface="Calibri"/>
                <a:cs typeface="Calibri"/>
                <a:sym typeface="Calibri"/>
              </a:defRPr>
            </a:lvl1pPr>
          </a:lstStyle>
          <a:p>
            <a:pPr>
              <a:defRPr>
                <a:solidFill>
                  <a:srgbClr val="000000"/>
                </a:solidFill>
              </a:defRPr>
            </a:pPr>
            <a:r>
              <a:rPr>
                <a:solidFill>
                  <a:srgbClr val="FFFFFF"/>
                </a:solidFill>
              </a:rPr>
              <a:t>Equity Symposium</a:t>
            </a:r>
          </a:p>
        </p:txBody>
      </p:sp>
      <p:sp>
        <p:nvSpPr>
          <p:cNvPr id="170" name="Shape 170"/>
          <p:cNvSpPr/>
          <p:nvPr>
            <p:ph type="sldNum" sz="quarter" idx="2"/>
          </p:nvPr>
        </p:nvSpPr>
        <p:spPr>
          <a:xfrm>
            <a:off x="9320107" y="8779792"/>
            <a:ext cx="3034454" cy="520701"/>
          </a:xfrm>
          <a:prstGeom prst="rect">
            <a:avLst/>
          </a:prstGeom>
        </p:spPr>
        <p:txBody>
          <a:bodyPr wrap="square" lIns="65023" tIns="65023" rIns="65023" bIns="65023" anchor="ctr"/>
          <a:lstStyle>
            <a:lvl1pPr algn="r" defTabSz="650240">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pic>
        <p:nvPicPr>
          <p:cNvPr id="177" name="image1.jpeg"/>
          <p:cNvPicPr>
            <a:picLocks noChangeAspect="1"/>
          </p:cNvPicPr>
          <p:nvPr/>
        </p:nvPicPr>
        <p:blipFill>
          <a:blip r:embed="rId2">
            <a:extLst/>
          </a:blip>
          <a:stretch>
            <a:fillRect/>
          </a:stretch>
        </p:blipFill>
        <p:spPr>
          <a:xfrm>
            <a:off x="-1" y="-1"/>
            <a:ext cx="13004801" cy="650241"/>
          </a:xfrm>
          <a:prstGeom prst="rect">
            <a:avLst/>
          </a:prstGeom>
          <a:ln w="12700">
            <a:miter lim="400000"/>
          </a:ln>
        </p:spPr>
      </p:pic>
      <p:sp>
        <p:nvSpPr>
          <p:cNvPr id="178" name="Shape 178"/>
          <p:cNvSpPr/>
          <p:nvPr/>
        </p:nvSpPr>
        <p:spPr>
          <a:xfrm>
            <a:off x="10102374" y="65767"/>
            <a:ext cx="2417736" cy="4983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2400">
                <a:solidFill>
                  <a:srgbClr val="FFFFFF"/>
                </a:solidFill>
                <a:latin typeface="Calibri"/>
                <a:ea typeface="Calibri"/>
                <a:cs typeface="Calibri"/>
                <a:sym typeface="Calibri"/>
              </a:defRPr>
            </a:lvl1pPr>
          </a:lstStyle>
          <a:p>
            <a:pPr>
              <a:defRPr>
                <a:solidFill>
                  <a:srgbClr val="000000"/>
                </a:solidFill>
              </a:defRPr>
            </a:pPr>
            <a:r>
              <a:rPr>
                <a:solidFill>
                  <a:srgbClr val="FFFFFF"/>
                </a:solidFill>
              </a:rPr>
              <a:t>Equity Symposium</a:t>
            </a:r>
          </a:p>
        </p:txBody>
      </p:sp>
      <p:sp>
        <p:nvSpPr>
          <p:cNvPr id="179" name="Shape 179"/>
          <p:cNvSpPr/>
          <p:nvPr>
            <p:ph type="title"/>
          </p:nvPr>
        </p:nvSpPr>
        <p:spPr>
          <a:xfrm>
            <a:off x="975359" y="2623537"/>
            <a:ext cx="11054082" cy="2903503"/>
          </a:xfrm>
          <a:prstGeom prst="rect">
            <a:avLst/>
          </a:prstGeom>
        </p:spPr>
        <p:txBody>
          <a:bodyPr lIns="65023" tIns="65023" rIns="65023" bIns="65023" anchor="t">
            <a:noAutofit/>
          </a:bodyPr>
          <a:lstStyle>
            <a:lvl1pPr defTabSz="1300480">
              <a:defRPr sz="6200">
                <a:latin typeface="Arial"/>
                <a:ea typeface="Arial"/>
                <a:cs typeface="Arial"/>
                <a:sym typeface="Arial"/>
              </a:defRPr>
            </a:lvl1pPr>
          </a:lstStyle>
          <a:p>
            <a:pPr/>
            <a:r>
              <a:t>Title Text</a:t>
            </a:r>
          </a:p>
        </p:txBody>
      </p:sp>
      <p:sp>
        <p:nvSpPr>
          <p:cNvPr id="180" name="Shape 180"/>
          <p:cNvSpPr/>
          <p:nvPr>
            <p:ph type="body" sz="half" idx="1"/>
          </p:nvPr>
        </p:nvSpPr>
        <p:spPr>
          <a:xfrm>
            <a:off x="1950719" y="5527040"/>
            <a:ext cx="9103361" cy="4226561"/>
          </a:xfrm>
          <a:prstGeom prst="rect">
            <a:avLst/>
          </a:prstGeom>
        </p:spPr>
        <p:txBody>
          <a:bodyPr lIns="65023" tIns="65023" rIns="65023" bIns="65023" anchor="t">
            <a:noAutofit/>
          </a:bodyPr>
          <a:lstStyle>
            <a:lvl1pPr marL="0" indent="0" algn="ctr" defTabSz="1300480">
              <a:spcBef>
                <a:spcPts val="1000"/>
              </a:spcBef>
              <a:buSzTx/>
              <a:buNone/>
              <a:defRPr sz="4400">
                <a:latin typeface="Arial"/>
                <a:ea typeface="Arial"/>
                <a:cs typeface="Arial"/>
                <a:sym typeface="Arial"/>
              </a:defRPr>
            </a:lvl1pPr>
            <a:lvl2pPr marL="0" indent="0" algn="ctr" defTabSz="1300480">
              <a:spcBef>
                <a:spcPts val="1000"/>
              </a:spcBef>
              <a:buSzTx/>
              <a:buNone/>
              <a:defRPr sz="4400">
                <a:latin typeface="Arial"/>
                <a:ea typeface="Arial"/>
                <a:cs typeface="Arial"/>
                <a:sym typeface="Arial"/>
              </a:defRPr>
            </a:lvl2pPr>
            <a:lvl3pPr marL="0" indent="0" algn="ctr" defTabSz="1300480">
              <a:spcBef>
                <a:spcPts val="1000"/>
              </a:spcBef>
              <a:buSzTx/>
              <a:buNone/>
              <a:defRPr sz="4400">
                <a:latin typeface="Arial"/>
                <a:ea typeface="Arial"/>
                <a:cs typeface="Arial"/>
                <a:sym typeface="Arial"/>
              </a:defRPr>
            </a:lvl3pPr>
            <a:lvl4pPr marL="0" indent="0" algn="ctr" defTabSz="1300480">
              <a:spcBef>
                <a:spcPts val="1000"/>
              </a:spcBef>
              <a:buSzTx/>
              <a:buNone/>
              <a:defRPr sz="4400">
                <a:latin typeface="Arial"/>
                <a:ea typeface="Arial"/>
                <a:cs typeface="Arial"/>
                <a:sym typeface="Arial"/>
              </a:defRPr>
            </a:lvl4pPr>
            <a:lvl5pPr marL="0" indent="0" algn="ctr" defTabSz="1300480">
              <a:spcBef>
                <a:spcPts val="1000"/>
              </a:spcBef>
              <a:buSzTx/>
              <a:buNone/>
              <a:defRPr sz="4400">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81" name="Shape 181"/>
          <p:cNvSpPr/>
          <p:nvPr>
            <p:ph type="sldNum" sz="quarter" idx="2"/>
          </p:nvPr>
        </p:nvSpPr>
        <p:spPr>
          <a:xfrm>
            <a:off x="9320107" y="8886613"/>
            <a:ext cx="2709334" cy="611223"/>
          </a:xfrm>
          <a:prstGeom prst="rect">
            <a:avLst/>
          </a:prstGeom>
        </p:spPr>
        <p:txBody>
          <a:bodyPr wrap="square" lIns="65023" tIns="65023" rIns="65023" bIns="65023"/>
          <a:lstStyle>
            <a:lvl1pPr algn="l" defTabSz="1300480">
              <a:defRPr sz="3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pic>
        <p:nvPicPr>
          <p:cNvPr id="188" name="image1.jpeg"/>
          <p:cNvPicPr>
            <a:picLocks noChangeAspect="1"/>
          </p:cNvPicPr>
          <p:nvPr/>
        </p:nvPicPr>
        <p:blipFill>
          <a:blip r:embed="rId2">
            <a:extLst/>
          </a:blip>
          <a:stretch>
            <a:fillRect/>
          </a:stretch>
        </p:blipFill>
        <p:spPr>
          <a:xfrm>
            <a:off x="-1" y="-1"/>
            <a:ext cx="13004801" cy="650241"/>
          </a:xfrm>
          <a:prstGeom prst="rect">
            <a:avLst/>
          </a:prstGeom>
          <a:ln w="12700">
            <a:miter lim="400000"/>
          </a:ln>
        </p:spPr>
      </p:pic>
      <p:sp>
        <p:nvSpPr>
          <p:cNvPr id="189" name="Shape 189"/>
          <p:cNvSpPr/>
          <p:nvPr/>
        </p:nvSpPr>
        <p:spPr>
          <a:xfrm>
            <a:off x="10102374" y="65767"/>
            <a:ext cx="2417736" cy="4983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2400">
                <a:solidFill>
                  <a:srgbClr val="FFFFFF"/>
                </a:solidFill>
                <a:latin typeface="Calibri"/>
                <a:ea typeface="Calibri"/>
                <a:cs typeface="Calibri"/>
                <a:sym typeface="Calibri"/>
              </a:defRPr>
            </a:lvl1pPr>
          </a:lstStyle>
          <a:p>
            <a:pPr>
              <a:defRPr>
                <a:solidFill>
                  <a:srgbClr val="000000"/>
                </a:solidFill>
              </a:defRPr>
            </a:pPr>
            <a:r>
              <a:rPr>
                <a:solidFill>
                  <a:srgbClr val="FFFFFF"/>
                </a:solidFill>
              </a:rPr>
              <a:t>Equity Symposium</a:t>
            </a:r>
          </a:p>
        </p:txBody>
      </p:sp>
      <p:sp>
        <p:nvSpPr>
          <p:cNvPr id="190" name="Shape 190"/>
          <p:cNvSpPr/>
          <p:nvPr>
            <p:ph type="title"/>
          </p:nvPr>
        </p:nvSpPr>
        <p:spPr>
          <a:xfrm>
            <a:off x="650239" y="390596"/>
            <a:ext cx="11704322" cy="1885245"/>
          </a:xfrm>
          <a:prstGeom prst="rect">
            <a:avLst/>
          </a:prstGeom>
        </p:spPr>
        <p:txBody>
          <a:bodyPr lIns="65023" tIns="65023" rIns="65023" bIns="65023" anchor="t">
            <a:noAutofit/>
          </a:bodyPr>
          <a:lstStyle>
            <a:lvl1pPr defTabSz="650240">
              <a:defRPr sz="6200">
                <a:latin typeface="Calibri"/>
                <a:ea typeface="Calibri"/>
                <a:cs typeface="Calibri"/>
                <a:sym typeface="Calibri"/>
              </a:defRPr>
            </a:lvl1pPr>
          </a:lstStyle>
          <a:p>
            <a:pPr/>
            <a:r>
              <a:t>Title Text</a:t>
            </a:r>
          </a:p>
        </p:txBody>
      </p:sp>
      <p:sp>
        <p:nvSpPr>
          <p:cNvPr id="191" name="Shape 191"/>
          <p:cNvSpPr/>
          <p:nvPr>
            <p:ph type="body" idx="1"/>
          </p:nvPr>
        </p:nvSpPr>
        <p:spPr>
          <a:xfrm>
            <a:off x="650239" y="2275839"/>
            <a:ext cx="11704322" cy="7477761"/>
          </a:xfrm>
          <a:prstGeom prst="rect">
            <a:avLst/>
          </a:prstGeom>
        </p:spPr>
        <p:txBody>
          <a:bodyPr lIns="65023" tIns="65023" rIns="65023" bIns="65023" anchor="t">
            <a:noAutofit/>
          </a:bodyPr>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2" name="Shape 192"/>
          <p:cNvSpPr/>
          <p:nvPr>
            <p:ph type="sldNum" sz="quarter" idx="2"/>
          </p:nvPr>
        </p:nvSpPr>
        <p:spPr>
          <a:xfrm>
            <a:off x="9320107" y="9114112"/>
            <a:ext cx="3034454" cy="371349"/>
          </a:xfrm>
          <a:prstGeom prst="rect">
            <a:avLst/>
          </a:prstGeom>
        </p:spPr>
        <p:txBody>
          <a:bodyPr wrap="square" lIns="65023" tIns="65023" rIns="65023" bIns="65023" anchor="ctr"/>
          <a:lstStyle>
            <a:lvl1pPr algn="r" defTabSz="650240">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Title and Chart">
    <p:spTree>
      <p:nvGrpSpPr>
        <p:cNvPr id="1" name=""/>
        <p:cNvGrpSpPr/>
        <p:nvPr/>
      </p:nvGrpSpPr>
      <p:grpSpPr>
        <a:xfrm>
          <a:off x="0" y="0"/>
          <a:ext cx="0" cy="0"/>
          <a:chOff x="0" y="0"/>
          <a:chExt cx="0" cy="0"/>
        </a:xfrm>
      </p:grpSpPr>
      <p:sp>
        <p:nvSpPr>
          <p:cNvPr id="199" name="Shape 199"/>
          <p:cNvSpPr/>
          <p:nvPr>
            <p:ph type="title"/>
          </p:nvPr>
        </p:nvSpPr>
        <p:spPr>
          <a:xfrm>
            <a:off x="1517226" y="1219199"/>
            <a:ext cx="10837337" cy="2032003"/>
          </a:xfrm>
          <a:prstGeom prst="rect">
            <a:avLst/>
          </a:prstGeom>
        </p:spPr>
        <p:txBody>
          <a:bodyPr lIns="77064" tIns="77064" rIns="77064" bIns="77064"/>
          <a:lstStyle>
            <a:lvl1pPr marL="39685" marR="40637" indent="-39685" algn="l" defTabSz="914368">
              <a:lnSpc>
                <a:spcPct val="90000"/>
              </a:lnSpc>
              <a:defRPr sz="5800">
                <a:uFill>
                  <a:solidFill>
                    <a:srgbClr val="000000"/>
                  </a:solidFill>
                </a:uFill>
                <a:latin typeface="Calibri"/>
                <a:ea typeface="Calibri"/>
                <a:cs typeface="Calibri"/>
                <a:sym typeface="Calibri"/>
              </a:defRPr>
            </a:lvl1pPr>
          </a:lstStyle>
          <a:p>
            <a:pPr/>
            <a:r>
              <a:t>Title Text</a:t>
            </a:r>
          </a:p>
        </p:txBody>
      </p:sp>
      <p:sp>
        <p:nvSpPr>
          <p:cNvPr id="200" name="Shape 200"/>
          <p:cNvSpPr/>
          <p:nvPr>
            <p:ph type="sldNum" sz="quarter" idx="2"/>
          </p:nvPr>
        </p:nvSpPr>
        <p:spPr>
          <a:xfrm>
            <a:off x="10663217" y="8018283"/>
            <a:ext cx="364598" cy="351514"/>
          </a:xfrm>
          <a:prstGeom prst="rect">
            <a:avLst/>
          </a:prstGeom>
        </p:spPr>
        <p:txBody>
          <a:bodyPr lIns="77064" tIns="77064" rIns="77064" bIns="77064" anchor="ctr"/>
          <a:lstStyle>
            <a:lvl1pPr algn="r" defTabSz="1300480">
              <a:defRPr sz="1400">
                <a:solidFill>
                  <a:srgbClr val="9B9B9B"/>
                </a:solidFill>
                <a:uFill>
                  <a:solidFill>
                    <a:srgbClr val="9B9B9B"/>
                  </a:solidFill>
                </a:u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hyperlink" Target="http://valeriefaulknermathclub.com"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hyperlink" Target="http://www.njea.org"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13.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hyperlink" Target="http://newdesultorybaseball.tumblr.com/post/33712438893" TargetMode="External"/><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hyperlink" Target="http://www.tradingcarddb.com" TargetMode="Externa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hyperlink" Target="http://www.clipartlord.com"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hyperlink" Target="http://127.0.0.1:8081/plosone/article?id=info:doi/10.1371/journal.pone.0057753" TargetMode="External"/><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fanpop.com" TargetMode="External"/><Relationship Id="rId4" Type="http://schemas.openxmlformats.org/officeDocument/2006/relationships/hyperlink" Target="http://panda.com" TargetMode="External"/><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gif"/><Relationship Id="rId8" Type="http://schemas.openxmlformats.org/officeDocument/2006/relationships/image" Target="../media/image22.png"/><Relationship Id="rId9" Type="http://schemas.openxmlformats.org/officeDocument/2006/relationships/image" Target="../media/image4.jpeg"/><Relationship Id="rId10" Type="http://schemas.openxmlformats.org/officeDocument/2006/relationships/image" Target="../media/image5.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3.png"/><Relationship Id="rId3" Type="http://schemas.openxmlformats.org/officeDocument/2006/relationships/hyperlink" Target="http://127.0.0.1:8081/plosone/article?id=info:doi/10.1371/journal.pone.0057753" TargetMode="External"/><Relationship Id="rId4" Type="http://schemas.openxmlformats.org/officeDocument/2006/relationships/image" Target="../media/image18.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3.png"/><Relationship Id="rId3" Type="http://schemas.openxmlformats.org/officeDocument/2006/relationships/hyperlink" Target="127.0.0.1:8081/plosone/article?id=info:doi/10.1371/journal.pone.0057753" TargetMode="External"/><Relationship Id="rId4" Type="http://schemas.openxmlformats.org/officeDocument/2006/relationships/image" Target="../media/image18.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17.png"/><Relationship Id="rId6" Type="http://schemas.openxmlformats.org/officeDocument/2006/relationships/hyperlink" Target="http://127.0.0.1:8081/plosone/article?id=info:doi/10.1371/journal.pone.0057753" TargetMode="External"/><Relationship Id="rId7" Type="http://schemas.openxmlformats.org/officeDocument/2006/relationships/image" Target="../media/image2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17.png"/><Relationship Id="rId6" Type="http://schemas.openxmlformats.org/officeDocument/2006/relationships/hyperlink" Target="http://127.0.0.1:8081/plosone/article?id=info:doi/10.1371/journal.pone.0057753" TargetMode="External"/><Relationship Id="rId7" Type="http://schemas.openxmlformats.org/officeDocument/2006/relationships/image" Target="../media/image25.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7.png"/><Relationship Id="rId3" Type="http://schemas.openxmlformats.org/officeDocument/2006/relationships/image" Target="../media/image28.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1.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8.png"/><Relationship Id="rId5" Type="http://schemas.openxmlformats.org/officeDocument/2006/relationships/image" Target="../media/image9.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8.png"/><Relationship Id="rId5" Type="http://schemas.openxmlformats.org/officeDocument/2006/relationships/image" Target="../media/image9.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0.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1.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2.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3.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4.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4.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4.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5.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6.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39.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9" name="NCSU Bell tower 111113 050.jpg"/>
          <p:cNvPicPr>
            <a:picLocks noChangeAspect="1"/>
          </p:cNvPicPr>
          <p:nvPr/>
        </p:nvPicPr>
        <p:blipFill>
          <a:blip r:embed="rId3">
            <a:extLst/>
          </a:blip>
          <a:stretch>
            <a:fillRect/>
          </a:stretch>
        </p:blipFill>
        <p:spPr>
          <a:xfrm>
            <a:off x="-470811" y="549274"/>
            <a:ext cx="13946422" cy="9281726"/>
          </a:xfrm>
          <a:prstGeom prst="rect">
            <a:avLst/>
          </a:prstGeom>
          <a:ln w="12700">
            <a:miter lim="400000"/>
          </a:ln>
        </p:spPr>
      </p:pic>
      <p:sp>
        <p:nvSpPr>
          <p:cNvPr id="210" name="Shape 210"/>
          <p:cNvSpPr/>
          <p:nvPr/>
        </p:nvSpPr>
        <p:spPr>
          <a:xfrm>
            <a:off x="1498580" y="6770978"/>
            <a:ext cx="10879932"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r">
              <a:defRPr b="1" sz="4400">
                <a:solidFill>
                  <a:srgbClr val="EBEBEB"/>
                </a:solidFill>
                <a:latin typeface="Helvetica"/>
                <a:ea typeface="Helvetica"/>
                <a:cs typeface="Helvetica"/>
                <a:sym typeface="Helvetica"/>
              </a:defRPr>
            </a:pPr>
            <a:r>
              <a:t>Valerie Faulkner, Ph. D.</a:t>
            </a:r>
          </a:p>
          <a:p>
            <a:pPr algn="r">
              <a:defRPr b="1" sz="4400">
                <a:solidFill>
                  <a:srgbClr val="EBEBEB"/>
                </a:solidFill>
                <a:latin typeface="Helvetica"/>
                <a:ea typeface="Helvetica"/>
                <a:cs typeface="Helvetica"/>
                <a:sym typeface="Helvetica"/>
              </a:defRPr>
            </a:pPr>
            <a:r>
              <a:t>Teaching Assistant Professor</a:t>
            </a:r>
          </a:p>
          <a:p>
            <a:pPr algn="r">
              <a:defRPr b="1" sz="4400">
                <a:solidFill>
                  <a:srgbClr val="EBEBEB"/>
                </a:solidFill>
                <a:latin typeface="Helvetica"/>
                <a:ea typeface="Helvetica"/>
                <a:cs typeface="Helvetica"/>
                <a:sym typeface="Helvetica"/>
              </a:defRPr>
            </a:pPr>
            <a:r>
              <a:t>NC State University</a:t>
            </a:r>
          </a:p>
          <a:p>
            <a:pPr algn="r">
              <a:defRPr b="1" sz="4400">
                <a:solidFill>
                  <a:srgbClr val="EBEBEB"/>
                </a:solidFill>
                <a:latin typeface="Helvetica"/>
                <a:ea typeface="Helvetica"/>
                <a:cs typeface="Helvetica"/>
                <a:sym typeface="Helvetica"/>
              </a:defRPr>
            </a:pPr>
            <a:r>
              <a:t>Teacher Education &amp; Learning Sciences</a:t>
            </a:r>
          </a:p>
        </p:txBody>
      </p:sp>
      <p:sp>
        <p:nvSpPr>
          <p:cNvPr id="211" name="Shape 211"/>
          <p:cNvSpPr/>
          <p:nvPr/>
        </p:nvSpPr>
        <p:spPr>
          <a:xfrm>
            <a:off x="258360" y="537884"/>
            <a:ext cx="12203304" cy="466394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650240">
              <a:defRPr b="1" sz="5000">
                <a:solidFill>
                  <a:srgbClr val="FFFFFF"/>
                </a:solidFill>
                <a:latin typeface="Helvetica"/>
                <a:ea typeface="Helvetica"/>
                <a:cs typeface="Helvetica"/>
                <a:sym typeface="Helvetica"/>
              </a:defRPr>
            </a:pPr>
            <a:r>
              <a:t>Equity, Math, and the Opportunity Gap: </a:t>
            </a:r>
            <a:r>
              <a:rPr sz="4400"/>
              <a:t>What Does it Mean to Schools and Systems?</a:t>
            </a:r>
          </a:p>
          <a:p>
            <a:pPr algn="l" defTabSz="650240">
              <a:defRPr b="1" sz="5000">
                <a:solidFill>
                  <a:srgbClr val="FFFFFF"/>
                </a:solidFill>
                <a:latin typeface="Helvetica"/>
                <a:ea typeface="Helvetica"/>
                <a:cs typeface="Helvetica"/>
                <a:sym typeface="Helvetica"/>
              </a:defRPr>
            </a:pPr>
          </a:p>
          <a:p>
            <a:pPr algn="l" defTabSz="650240">
              <a:defRPr b="1" sz="3800">
                <a:solidFill>
                  <a:srgbClr val="FFFFFF"/>
                </a:solidFill>
                <a:latin typeface="Helvetica"/>
                <a:ea typeface="Helvetica"/>
                <a:cs typeface="Helvetica"/>
                <a:sym typeface="Helvetica"/>
              </a:defRPr>
            </a:pPr>
          </a:p>
          <a:p>
            <a:pPr algn="l" defTabSz="650240">
              <a:defRPr b="1" sz="3800">
                <a:solidFill>
                  <a:srgbClr val="FFFFFF"/>
                </a:solidFill>
                <a:latin typeface="Helvetica"/>
                <a:ea typeface="Helvetica"/>
                <a:cs typeface="Helvetica"/>
                <a:sym typeface="Helvetica"/>
              </a:defRPr>
            </a:pPr>
          </a:p>
          <a:p>
            <a:pPr algn="l" defTabSz="650240">
              <a:defRPr b="1" sz="3800">
                <a:solidFill>
                  <a:srgbClr val="FFFFFF"/>
                </a:solidFill>
                <a:latin typeface="Helvetica"/>
                <a:ea typeface="Helvetica"/>
                <a:cs typeface="Helvetica"/>
                <a:sym typeface="Helvetica"/>
              </a:defRPr>
            </a:pPr>
            <a:r>
              <a:t>NC SIP Conference</a:t>
            </a:r>
          </a:p>
          <a:p>
            <a:pPr algn="l" defTabSz="650240">
              <a:defRPr b="1" sz="3800">
                <a:solidFill>
                  <a:srgbClr val="FFFFFF"/>
                </a:solidFill>
                <a:latin typeface="Helvetica"/>
                <a:ea typeface="Helvetica"/>
                <a:cs typeface="Helvetica"/>
                <a:sym typeface="Helvetica"/>
              </a:defRPr>
            </a:pPr>
            <a:r>
              <a:t>March 28, 2017</a:t>
            </a:r>
          </a:p>
        </p:txBody>
      </p:sp>
      <p:sp>
        <p:nvSpPr>
          <p:cNvPr id="212" name="Shape 212"/>
          <p:cNvSpPr/>
          <p:nvPr/>
        </p:nvSpPr>
        <p:spPr>
          <a:xfrm>
            <a:off x="6159818" y="4613091"/>
            <a:ext cx="646235" cy="498349"/>
          </a:xfrm>
          <a:prstGeom prst="rect">
            <a:avLst/>
          </a:prstGeom>
          <a:ln w="12700">
            <a:miter lim="400000"/>
          </a:ln>
        </p:spPr>
        <p:txBody>
          <a:bodyPr wrap="none" lIns="65023" tIns="65023" rIns="65023" bIns="65023">
            <a:spAutoFit/>
          </a:bodyPr>
          <a:lstStyle/>
          <a:p>
            <a:pPr algn="l" defTabSz="650240">
              <a:defRPr sz="24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6" name="Screen Shot 2016-06-23 at 9.20.43 AM.png"/>
          <p:cNvPicPr>
            <a:picLocks noChangeAspect="1"/>
          </p:cNvPicPr>
          <p:nvPr/>
        </p:nvPicPr>
        <p:blipFill>
          <a:blip r:embed="rId2">
            <a:extLst/>
          </a:blip>
          <a:stretch>
            <a:fillRect/>
          </a:stretch>
        </p:blipFill>
        <p:spPr>
          <a:xfrm>
            <a:off x="1487201" y="1175124"/>
            <a:ext cx="8870291" cy="5100419"/>
          </a:xfrm>
          <a:prstGeom prst="rect">
            <a:avLst/>
          </a:prstGeom>
          <a:ln w="12700">
            <a:miter lim="400000"/>
          </a:ln>
        </p:spPr>
      </p:pic>
      <p:pic>
        <p:nvPicPr>
          <p:cNvPr id="217" name="Screen Shot 2015-09-13 at 3.34.35 PM.png"/>
          <p:cNvPicPr>
            <a:picLocks noChangeAspect="1"/>
          </p:cNvPicPr>
          <p:nvPr/>
        </p:nvPicPr>
        <p:blipFill>
          <a:blip r:embed="rId3">
            <a:extLst/>
          </a:blip>
          <a:stretch>
            <a:fillRect/>
          </a:stretch>
        </p:blipFill>
        <p:spPr>
          <a:xfrm>
            <a:off x="6337395" y="6671412"/>
            <a:ext cx="6313641" cy="2476259"/>
          </a:xfrm>
          <a:prstGeom prst="rect">
            <a:avLst/>
          </a:prstGeom>
          <a:ln w="12700">
            <a:miter lim="400000"/>
          </a:ln>
        </p:spPr>
      </p:pic>
      <p:sp>
        <p:nvSpPr>
          <p:cNvPr id="218" name="Shape 218"/>
          <p:cNvSpPr/>
          <p:nvPr/>
        </p:nvSpPr>
        <p:spPr>
          <a:xfrm>
            <a:off x="1347495" y="9156700"/>
            <a:ext cx="6017210"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4" invalidUrl="" action="" tgtFrame="" tooltip="" history="1" highlightClick="0" endSnd="0"/>
              </a:defRPr>
            </a:lvl1pPr>
          </a:lstStyle>
          <a:p>
            <a:pPr>
              <a:defRPr u="none"/>
            </a:pPr>
            <a:r>
              <a:rPr u="sng">
                <a:hlinkClick r:id="rId4" invalidUrl="" action="" tgtFrame="" tooltip="" history="1" highlightClick="0" endSnd="0"/>
              </a:rPr>
              <a:t>valeriefaulknermathclub.com</a:t>
            </a:r>
          </a:p>
        </p:txBody>
      </p:sp>
      <p:sp>
        <p:nvSpPr>
          <p:cNvPr id="219" name="Shape 219"/>
          <p:cNvSpPr/>
          <p:nvPr/>
        </p:nvSpPr>
        <p:spPr>
          <a:xfrm rot="5384381">
            <a:off x="8742883" y="3401483"/>
            <a:ext cx="5069434"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16 minute Talk on Equity</a:t>
            </a:r>
          </a:p>
        </p:txBody>
      </p:sp>
      <p:sp>
        <p:nvSpPr>
          <p:cNvPr id="220" name="Shape 220"/>
          <p:cNvSpPr/>
          <p:nvPr/>
        </p:nvSpPr>
        <p:spPr>
          <a:xfrm>
            <a:off x="2786989" y="6877050"/>
            <a:ext cx="3595422" cy="1193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18 minute TEDx </a:t>
            </a:r>
          </a:p>
          <a:p>
            <a:pPr/>
            <a:r>
              <a:t>Talk on Math</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2" name="Screen Shot 2016-01-28 at 2.43.13 PM.png"/>
          <p:cNvPicPr>
            <a:picLocks noChangeAspect="1"/>
          </p:cNvPicPr>
          <p:nvPr/>
        </p:nvPicPr>
        <p:blipFill>
          <a:blip r:embed="rId3">
            <a:extLst/>
          </a:blip>
          <a:stretch>
            <a:fillRect/>
          </a:stretch>
        </p:blipFill>
        <p:spPr>
          <a:xfrm>
            <a:off x="6152285" y="474713"/>
            <a:ext cx="7093913" cy="5645964"/>
          </a:xfrm>
          <a:prstGeom prst="rect">
            <a:avLst/>
          </a:prstGeom>
          <a:ln w="12700">
            <a:miter lim="400000"/>
          </a:ln>
        </p:spPr>
      </p:pic>
      <p:sp>
        <p:nvSpPr>
          <p:cNvPr id="223" name="Shape 223"/>
          <p:cNvSpPr/>
          <p:nvPr/>
        </p:nvSpPr>
        <p:spPr>
          <a:xfrm>
            <a:off x="1176212" y="1721343"/>
            <a:ext cx="4193630"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400">
                <a:latin typeface="Helvetica"/>
                <a:ea typeface="Helvetica"/>
                <a:cs typeface="Helvetica"/>
                <a:sym typeface="Helvetica"/>
              </a:defRPr>
            </a:lvl1pPr>
          </a:lstStyle>
          <a:p>
            <a:pPr/>
            <a:r>
              <a:t>“Achievement Gap”</a:t>
            </a:r>
          </a:p>
        </p:txBody>
      </p:sp>
      <p:pic>
        <p:nvPicPr>
          <p:cNvPr id="224" name=""/>
          <p:cNvPicPr>
            <a:picLocks noChangeAspect="0"/>
          </p:cNvPicPr>
          <p:nvPr/>
        </p:nvPicPr>
        <p:blipFill>
          <a:blip r:embed="rId4">
            <a:extLst/>
          </a:blip>
          <a:stretch>
            <a:fillRect/>
          </a:stretch>
        </p:blipFill>
        <p:spPr>
          <a:xfrm rot="394658">
            <a:off x="2641459" y="2618037"/>
            <a:ext cx="4185121" cy="510740"/>
          </a:xfrm>
          <a:prstGeom prst="rect">
            <a:avLst/>
          </a:prstGeom>
        </p:spPr>
      </p:pic>
      <p:grpSp>
        <p:nvGrpSpPr>
          <p:cNvPr id="228" name="Group 228"/>
          <p:cNvGrpSpPr/>
          <p:nvPr/>
        </p:nvGrpSpPr>
        <p:grpSpPr>
          <a:xfrm>
            <a:off x="6541491" y="3101081"/>
            <a:ext cx="4059928" cy="2037526"/>
            <a:chOff x="92" y="9912"/>
            <a:chExt cx="4059927" cy="2037524"/>
          </a:xfrm>
        </p:grpSpPr>
        <p:sp>
          <p:nvSpPr>
            <p:cNvPr id="226" name="Shape 226"/>
            <p:cNvSpPr/>
            <p:nvPr/>
          </p:nvSpPr>
          <p:spPr>
            <a:xfrm rot="16167735">
              <a:off x="-316383" y="335479"/>
              <a:ext cx="1295832" cy="6507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lgn="l" defTabSz="650240">
                <a:defRPr b="1" sz="3400">
                  <a:latin typeface="Calibri"/>
                  <a:ea typeface="Calibri"/>
                  <a:cs typeface="Calibri"/>
                  <a:sym typeface="Calibri"/>
                </a:defRPr>
              </a:lvl1pPr>
            </a:lstStyle>
            <a:p>
              <a:pPr/>
              <a:r>
                <a:t>Scores</a:t>
              </a:r>
            </a:p>
          </p:txBody>
        </p:sp>
        <p:sp>
          <p:nvSpPr>
            <p:cNvPr id="227" name="Shape 227"/>
            <p:cNvSpPr/>
            <p:nvPr/>
          </p:nvSpPr>
          <p:spPr>
            <a:xfrm>
              <a:off x="1465700" y="1447489"/>
              <a:ext cx="2594321" cy="5999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lgn="l" defTabSz="650240">
                <a:defRPr b="1" sz="3000">
                  <a:latin typeface="Calibri"/>
                  <a:ea typeface="Calibri"/>
                  <a:cs typeface="Calibri"/>
                  <a:sym typeface="Calibri"/>
                </a:defRPr>
              </a:lvl1pPr>
            </a:lstStyle>
            <a:p>
              <a:pPr/>
              <a:r>
                <a:t>Academic Years</a:t>
              </a:r>
            </a:p>
          </p:txBody>
        </p:sp>
      </p:grpSp>
      <p:sp>
        <p:nvSpPr>
          <p:cNvPr id="229" name="Shape 229"/>
          <p:cNvSpPr/>
          <p:nvPr/>
        </p:nvSpPr>
        <p:spPr>
          <a:xfrm>
            <a:off x="12078616" y="2675455"/>
            <a:ext cx="510753" cy="573456"/>
          </a:xfrm>
          <a:prstGeom prst="ellipse">
            <a:avLst/>
          </a:prstGeom>
          <a:ln w="25400">
            <a:solidFill>
              <a:srgbClr val="8C3A38"/>
            </a:solidFill>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solidFill>
                  <a:srgbClr val="FFFFFF"/>
                </a:solidFill>
                <a:latin typeface="Calibri"/>
                <a:ea typeface="Calibri"/>
                <a:cs typeface="Calibri"/>
                <a:sym typeface="Calibri"/>
              </a:defRPr>
            </a:pPr>
          </a:p>
        </p:txBody>
      </p:sp>
      <p:grpSp>
        <p:nvGrpSpPr>
          <p:cNvPr id="233" name="Group 233"/>
          <p:cNvGrpSpPr/>
          <p:nvPr/>
        </p:nvGrpSpPr>
        <p:grpSpPr>
          <a:xfrm>
            <a:off x="-222814" y="4403546"/>
            <a:ext cx="7611864" cy="5263222"/>
            <a:chOff x="0" y="0"/>
            <a:chExt cx="7611862" cy="5263221"/>
          </a:xfrm>
        </p:grpSpPr>
        <p:pic>
          <p:nvPicPr>
            <p:cNvPr id="230" name="Screen Shot 2016-01-28 at 2.40.09 PM.png"/>
            <p:cNvPicPr>
              <a:picLocks noChangeAspect="1"/>
            </p:cNvPicPr>
            <p:nvPr/>
          </p:nvPicPr>
          <p:blipFill>
            <a:blip r:embed="rId5">
              <a:extLst/>
            </a:blip>
            <a:stretch>
              <a:fillRect/>
            </a:stretch>
          </p:blipFill>
          <p:spPr>
            <a:xfrm>
              <a:off x="0" y="0"/>
              <a:ext cx="7611863" cy="5263222"/>
            </a:xfrm>
            <a:prstGeom prst="rect">
              <a:avLst/>
            </a:prstGeom>
            <a:ln w="12700" cap="flat">
              <a:noFill/>
              <a:miter lim="400000"/>
            </a:ln>
            <a:effectLst/>
          </p:spPr>
        </p:pic>
        <p:sp>
          <p:nvSpPr>
            <p:cNvPr id="231" name="Shape 231"/>
            <p:cNvSpPr/>
            <p:nvPr/>
          </p:nvSpPr>
          <p:spPr>
            <a:xfrm>
              <a:off x="2615987" y="4345794"/>
              <a:ext cx="2594320" cy="5999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lgn="l" defTabSz="650240">
                <a:defRPr b="1" sz="3000">
                  <a:latin typeface="Calibri"/>
                  <a:ea typeface="Calibri"/>
                  <a:cs typeface="Calibri"/>
                  <a:sym typeface="Calibri"/>
                </a:defRPr>
              </a:lvl1pPr>
            </a:lstStyle>
            <a:p>
              <a:pPr/>
              <a:r>
                <a:t>Academic Years</a:t>
              </a:r>
            </a:p>
          </p:txBody>
        </p:sp>
        <p:sp>
          <p:nvSpPr>
            <p:cNvPr id="232" name="Shape 232"/>
            <p:cNvSpPr/>
            <p:nvPr/>
          </p:nvSpPr>
          <p:spPr>
            <a:xfrm rot="16167735">
              <a:off x="144114" y="2311192"/>
              <a:ext cx="1295832" cy="6507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lgn="l" defTabSz="650240">
                <a:defRPr b="1" sz="3400">
                  <a:latin typeface="Calibri"/>
                  <a:ea typeface="Calibri"/>
                  <a:cs typeface="Calibri"/>
                  <a:sym typeface="Calibri"/>
                </a:defRPr>
              </a:lvl1pPr>
            </a:lstStyle>
            <a:p>
              <a:pPr/>
              <a:r>
                <a:t>Scores</a:t>
              </a:r>
            </a:p>
          </p:txBody>
        </p:sp>
      </p:grpSp>
      <p:sp>
        <p:nvSpPr>
          <p:cNvPr id="234" name="Shape 234"/>
          <p:cNvSpPr/>
          <p:nvPr/>
        </p:nvSpPr>
        <p:spPr>
          <a:xfrm>
            <a:off x="6544773" y="6545671"/>
            <a:ext cx="5218508" cy="2212848"/>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p>
            <a:pPr algn="r" defTabSz="650240">
              <a:defRPr b="1" sz="3400">
                <a:latin typeface="Calibri"/>
                <a:ea typeface="Calibri"/>
                <a:cs typeface="Calibri"/>
                <a:sym typeface="Calibri"/>
              </a:defRPr>
            </a:pPr>
          </a:p>
          <a:p>
            <a:pPr algn="r" defTabSz="650240">
              <a:defRPr b="1" sz="3400">
                <a:latin typeface="Calibri"/>
                <a:ea typeface="Calibri"/>
                <a:cs typeface="Calibri"/>
                <a:sym typeface="Calibri"/>
              </a:defRPr>
            </a:pPr>
            <a:r>
              <a:t>Provide with More Support </a:t>
            </a:r>
          </a:p>
          <a:p>
            <a:pPr algn="r" defTabSz="650240">
              <a:defRPr b="1" sz="3400">
                <a:latin typeface="Calibri"/>
                <a:ea typeface="Calibri"/>
                <a:cs typeface="Calibri"/>
                <a:sym typeface="Calibri"/>
              </a:defRPr>
            </a:pPr>
            <a:r>
              <a:t>to make up for their</a:t>
            </a:r>
          </a:p>
          <a:p>
            <a:pPr algn="r" defTabSz="650240">
              <a:defRPr b="1" sz="3400">
                <a:latin typeface="Calibri"/>
                <a:ea typeface="Calibri"/>
                <a:cs typeface="Calibri"/>
                <a:sym typeface="Calibri"/>
              </a:defRPr>
            </a:pPr>
            <a:r>
              <a:t>Academic Weakness</a:t>
            </a:r>
          </a:p>
        </p:txBody>
      </p:sp>
      <p:pic>
        <p:nvPicPr>
          <p:cNvPr id="235" name=""/>
          <p:cNvPicPr>
            <a:picLocks noChangeAspect="0"/>
          </p:cNvPicPr>
          <p:nvPr/>
        </p:nvPicPr>
        <p:blipFill>
          <a:blip r:embed="rId6">
            <a:extLst/>
          </a:blip>
          <a:stretch>
            <a:fillRect/>
          </a:stretch>
        </p:blipFill>
        <p:spPr>
          <a:xfrm rot="11542004">
            <a:off x="5979126" y="7776610"/>
            <a:ext cx="1963764" cy="510740"/>
          </a:xfrm>
          <a:prstGeom prst="rect">
            <a:avLst/>
          </a:prstGeom>
        </p:spPr>
      </p:pic>
      <p:sp>
        <p:nvSpPr>
          <p:cNvPr id="237" name="Shape 237"/>
          <p:cNvSpPr/>
          <p:nvPr/>
        </p:nvSpPr>
        <p:spPr>
          <a:xfrm>
            <a:off x="93300" y="9253784"/>
            <a:ext cx="1806627"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u="sng">
                <a:solidFill>
                  <a:srgbClr val="0000FF"/>
                </a:solidFill>
                <a:uFill>
                  <a:solidFill>
                    <a:srgbClr val="0000FF"/>
                  </a:solidFill>
                </a:uFill>
                <a:hlinkClick r:id="rId7"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7" invalidUrl="" action="" tgtFrame="" tooltip="" history="1" highlightClick="0" endSnd="0"/>
              </a:rPr>
              <a:t>www.njea.org</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29"/>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223"/>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233"/>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23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ID="9" grpId="7" fill="hold">
                                  <p:stCondLst>
                                    <p:cond delay="0"/>
                                  </p:stCondLst>
                                  <p:iterate type="el" backwards="0">
                                    <p:tmAbs val="0"/>
                                  </p:iterate>
                                  <p:childTnLst>
                                    <p:set>
                                      <p:cBhvr>
                                        <p:cTn id="27" fill="hold"/>
                                        <p:tgtEl>
                                          <p:spTgt spid="235"/>
                                        </p:tgtEl>
                                        <p:attrNameLst>
                                          <p:attrName>style.visibility</p:attrName>
                                        </p:attrNameLst>
                                      </p:cBhvr>
                                      <p:to>
                                        <p:strVal val="visible"/>
                                      </p:to>
                                    </p:set>
                                    <p:animEffect filter="dissolve" transition="in">
                                      <p:cBhvr>
                                        <p:cTn id="28" dur="1000"/>
                                        <p:tgtEl>
                                          <p:spTgt spid="235"/>
                                        </p:tgtEl>
                                      </p:cBhvr>
                                    </p:animEffect>
                                  </p:childTnLst>
                                </p:cTn>
                              </p:par>
                            </p:childTnLst>
                          </p:cTn>
                        </p:par>
                        <p:par>
                          <p:cTn id="29" fill="hold">
                            <p:stCondLst>
                              <p:cond delay="1000"/>
                            </p:stCondLst>
                            <p:childTnLst>
                              <p:par>
                                <p:cTn id="30" presetClass="entr" nodeType="afterEffect" presetID="9" grpId="8" fill="hold">
                                  <p:stCondLst>
                                    <p:cond delay="0"/>
                                  </p:stCondLst>
                                  <p:iterate type="el" backwards="0">
                                    <p:tmAbs val="0"/>
                                  </p:iterate>
                                  <p:childTnLst>
                                    <p:set>
                                      <p:cBhvr>
                                        <p:cTn id="31" fill="hold"/>
                                        <p:tgtEl>
                                          <p:spTgt spid="234"/>
                                        </p:tgtEl>
                                        <p:attrNameLst>
                                          <p:attrName>style.visibility</p:attrName>
                                        </p:attrNameLst>
                                      </p:cBhvr>
                                      <p:to>
                                        <p:strVal val="visible"/>
                                      </p:to>
                                    </p:set>
                                    <p:animEffect filter="dissolve" transition="in">
                                      <p:cBhvr>
                                        <p:cTn id="32"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4" grpId="8"/>
      <p:bldP build="whole" bldLvl="1" animBg="1" rev="0" advAuto="0" spid="235" grpId="7"/>
      <p:bldP build="whole" bldLvl="1" animBg="1" rev="0" advAuto="0" spid="229" grpId="2"/>
      <p:bldP build="whole" bldLvl="1" animBg="1" rev="0" advAuto="0" spid="224" grpId="4"/>
      <p:bldP build="whole" bldLvl="1" animBg="1" rev="0" advAuto="0" spid="223" grpId="3"/>
      <p:bldP build="whole" bldLvl="1" animBg="1" rev="0" advAuto="0" spid="233" grpId="5"/>
      <p:bldP build="whole" bldLvl="1" animBg="1" rev="0" advAuto="0" spid="237" grpId="6"/>
      <p:bldP build="whole" bldLvl="1" animBg="1" rev="0" advAuto="0" spid="228"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Shape 241"/>
          <p:cNvSpPr/>
          <p:nvPr>
            <p:ph type="title"/>
          </p:nvPr>
        </p:nvSpPr>
        <p:spPr>
          <a:xfrm>
            <a:off x="642862" y="164631"/>
            <a:ext cx="11719075" cy="2159001"/>
          </a:xfrm>
          <a:prstGeom prst="rect">
            <a:avLst/>
          </a:prstGeom>
        </p:spPr>
        <p:txBody>
          <a:bodyPr/>
          <a:lstStyle>
            <a:lvl1pPr>
              <a:defRPr b="1" sz="6200">
                <a:latin typeface="Helvetica"/>
                <a:ea typeface="Helvetica"/>
                <a:cs typeface="Helvetica"/>
                <a:sym typeface="Helvetica"/>
              </a:defRPr>
            </a:lvl1pPr>
          </a:lstStyle>
          <a:p>
            <a:pPr/>
            <a:r>
              <a:t>Large beats Small</a:t>
            </a:r>
          </a:p>
        </p:txBody>
      </p:sp>
      <p:sp>
        <p:nvSpPr>
          <p:cNvPr id="242" name="Shape 242"/>
          <p:cNvSpPr/>
          <p:nvPr/>
        </p:nvSpPr>
        <p:spPr>
          <a:xfrm>
            <a:off x="8846441" y="4070241"/>
            <a:ext cx="2540001" cy="2540001"/>
          </a:xfrm>
          <a:prstGeom prst="rect">
            <a:avLst/>
          </a:prstGeom>
          <a:blipFill>
            <a:blip r:embed="rId3"/>
          </a:blipFill>
          <a:ln w="12700">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4400">
                <a:solidFill>
                  <a:srgbClr val="FFFFFF"/>
                </a:solidFill>
                <a:latin typeface="Helvetica"/>
                <a:ea typeface="Helvetica"/>
                <a:cs typeface="Helvetica"/>
                <a:sym typeface="Helvetica"/>
              </a:defRPr>
            </a:lvl1pPr>
          </a:lstStyle>
          <a:p>
            <a:pPr/>
            <a:r>
              <a:t>Kids</a:t>
            </a:r>
          </a:p>
        </p:txBody>
      </p:sp>
      <p:grpSp>
        <p:nvGrpSpPr>
          <p:cNvPr id="247" name="Group 247"/>
          <p:cNvGrpSpPr/>
          <p:nvPr/>
        </p:nvGrpSpPr>
        <p:grpSpPr>
          <a:xfrm>
            <a:off x="1180668" y="2923240"/>
            <a:ext cx="4907616" cy="4834002"/>
            <a:chOff x="0" y="0"/>
            <a:chExt cx="4907614" cy="4834000"/>
          </a:xfrm>
        </p:grpSpPr>
        <p:sp>
          <p:nvSpPr>
            <p:cNvPr id="243" name="Shape 243"/>
            <p:cNvSpPr/>
            <p:nvPr/>
          </p:nvSpPr>
          <p:spPr>
            <a:xfrm>
              <a:off x="0" y="0"/>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Kids</a:t>
              </a:r>
            </a:p>
          </p:txBody>
        </p:sp>
        <p:sp>
          <p:nvSpPr>
            <p:cNvPr id="244" name="Shape 244"/>
            <p:cNvSpPr/>
            <p:nvPr/>
          </p:nvSpPr>
          <p:spPr>
            <a:xfrm>
              <a:off x="2453807" y="0"/>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Kids</a:t>
              </a:r>
            </a:p>
          </p:txBody>
        </p:sp>
        <p:sp>
          <p:nvSpPr>
            <p:cNvPr id="245" name="Shape 245"/>
            <p:cNvSpPr/>
            <p:nvPr/>
          </p:nvSpPr>
          <p:spPr>
            <a:xfrm>
              <a:off x="0" y="2380193"/>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Kids</a:t>
              </a:r>
            </a:p>
          </p:txBody>
        </p:sp>
        <p:sp>
          <p:nvSpPr>
            <p:cNvPr id="246" name="Shape 246"/>
            <p:cNvSpPr/>
            <p:nvPr/>
          </p:nvSpPr>
          <p:spPr>
            <a:xfrm>
              <a:off x="2453807" y="2380193"/>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Kids</a:t>
              </a:r>
            </a:p>
          </p:txBody>
        </p:sp>
      </p:grpSp>
      <p:sp>
        <p:nvSpPr>
          <p:cNvPr id="248" name="Shape 248"/>
          <p:cNvSpPr/>
          <p:nvPr/>
        </p:nvSpPr>
        <p:spPr>
          <a:xfrm>
            <a:off x="541866" y="2236678"/>
            <a:ext cx="6185220" cy="6207126"/>
          </a:xfrm>
          <a:prstGeom prst="roundRect">
            <a:avLst>
              <a:gd name="adj" fmla="val 15000"/>
            </a:avLst>
          </a:prstGeom>
          <a:ln w="25400">
            <a:solidFill>
              <a:srgbClr val="8C3A38"/>
            </a:solidFill>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solidFill>
                  <a:srgbClr val="FFFFFF"/>
                </a:solidFill>
                <a:latin typeface="Calibri"/>
                <a:ea typeface="Calibri"/>
                <a:cs typeface="Calibri"/>
                <a:sym typeface="Calibri"/>
              </a:defRPr>
            </a:pP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8"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ph type="title"/>
          </p:nvPr>
        </p:nvSpPr>
        <p:spPr>
          <a:xfrm>
            <a:off x="488153" y="199479"/>
            <a:ext cx="12676574" cy="2159001"/>
          </a:xfrm>
          <a:prstGeom prst="rect">
            <a:avLst/>
          </a:prstGeom>
        </p:spPr>
        <p:txBody>
          <a:bodyPr/>
          <a:lstStyle>
            <a:lvl1pPr>
              <a:defRPr b="1" sz="6200">
                <a:latin typeface="Helvetica"/>
                <a:ea typeface="Helvetica"/>
                <a:cs typeface="Helvetica"/>
                <a:sym typeface="Helvetica"/>
              </a:defRPr>
            </a:lvl1pPr>
          </a:lstStyle>
          <a:p>
            <a:pPr/>
            <a:r>
              <a:t>Diversity beats Ability</a:t>
            </a:r>
          </a:p>
        </p:txBody>
      </p:sp>
      <p:grpSp>
        <p:nvGrpSpPr>
          <p:cNvPr id="257" name="Group 257"/>
          <p:cNvGrpSpPr/>
          <p:nvPr/>
        </p:nvGrpSpPr>
        <p:grpSpPr>
          <a:xfrm>
            <a:off x="7846394" y="3571267"/>
            <a:ext cx="4907616" cy="4834002"/>
            <a:chOff x="0" y="0"/>
            <a:chExt cx="4907614" cy="4834000"/>
          </a:xfrm>
        </p:grpSpPr>
        <p:sp>
          <p:nvSpPr>
            <p:cNvPr id="253" name="Shape 253"/>
            <p:cNvSpPr/>
            <p:nvPr/>
          </p:nvSpPr>
          <p:spPr>
            <a:xfrm>
              <a:off x="0" y="0"/>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sp>
          <p:nvSpPr>
            <p:cNvPr id="254" name="Shape 254"/>
            <p:cNvSpPr/>
            <p:nvPr/>
          </p:nvSpPr>
          <p:spPr>
            <a:xfrm>
              <a:off x="2453807" y="0"/>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sp>
          <p:nvSpPr>
            <p:cNvPr id="255" name="Shape 255"/>
            <p:cNvSpPr/>
            <p:nvPr/>
          </p:nvSpPr>
          <p:spPr>
            <a:xfrm>
              <a:off x="0" y="2380193"/>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sp>
          <p:nvSpPr>
            <p:cNvPr id="256" name="Shape 256"/>
            <p:cNvSpPr/>
            <p:nvPr/>
          </p:nvSpPr>
          <p:spPr>
            <a:xfrm>
              <a:off x="2453807" y="2380193"/>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grpSp>
      <p:grpSp>
        <p:nvGrpSpPr>
          <p:cNvPr id="262" name="Group 262"/>
          <p:cNvGrpSpPr/>
          <p:nvPr/>
        </p:nvGrpSpPr>
        <p:grpSpPr>
          <a:xfrm>
            <a:off x="1180668" y="2908215"/>
            <a:ext cx="4907616" cy="4834001"/>
            <a:chOff x="0" y="0"/>
            <a:chExt cx="4907614" cy="4834000"/>
          </a:xfrm>
        </p:grpSpPr>
        <p:sp>
          <p:nvSpPr>
            <p:cNvPr id="258" name="Shape 258"/>
            <p:cNvSpPr/>
            <p:nvPr/>
          </p:nvSpPr>
          <p:spPr>
            <a:xfrm>
              <a:off x="0" y="0"/>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sp>
          <p:nvSpPr>
            <p:cNvPr id="259" name="Shape 259"/>
            <p:cNvSpPr/>
            <p:nvPr/>
          </p:nvSpPr>
          <p:spPr>
            <a:xfrm>
              <a:off x="2453807" y="0"/>
              <a:ext cx="2453808" cy="2453808"/>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Weak</a:t>
              </a:r>
            </a:p>
          </p:txBody>
        </p:sp>
        <p:sp>
          <p:nvSpPr>
            <p:cNvPr id="260" name="Shape 260"/>
            <p:cNvSpPr/>
            <p:nvPr/>
          </p:nvSpPr>
          <p:spPr>
            <a:xfrm>
              <a:off x="0" y="2380193"/>
              <a:ext cx="2453808" cy="2453808"/>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Weak</a:t>
              </a:r>
            </a:p>
          </p:txBody>
        </p:sp>
        <p:sp>
          <p:nvSpPr>
            <p:cNvPr id="261" name="Shape 261"/>
            <p:cNvSpPr/>
            <p:nvPr/>
          </p:nvSpPr>
          <p:spPr>
            <a:xfrm>
              <a:off x="2453807" y="2380193"/>
              <a:ext cx="2453808" cy="2453808"/>
            </a:xfrm>
            <a:prstGeom prst="rect">
              <a:avLst/>
            </a:prstGeom>
            <a:blipFill rotWithShape="1">
              <a:blip r:embed="rId3"/>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Best</a:t>
              </a:r>
            </a:p>
          </p:txBody>
        </p:sp>
      </p:grpSp>
      <p:sp>
        <p:nvSpPr>
          <p:cNvPr id="263" name="Shape 263"/>
          <p:cNvSpPr/>
          <p:nvPr/>
        </p:nvSpPr>
        <p:spPr>
          <a:xfrm>
            <a:off x="0" y="8305582"/>
            <a:ext cx="13004801" cy="13284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10000"/>
              </a:lnSpc>
              <a:spcBef>
                <a:spcPts val="4200"/>
              </a:spcBef>
              <a:defRPr sz="2200"/>
            </a:pPr>
          </a:p>
          <a:p>
            <a:pPr algn="l">
              <a:spcBef>
                <a:spcPts val="4200"/>
              </a:spcBef>
              <a:defRPr sz="2200"/>
            </a:pPr>
            <a:r>
              <a:t>Scott Page, 2007,  </a:t>
            </a:r>
            <a:r>
              <a:rPr i="1"/>
              <a:t>The Difference: How the Power of Diversity Creates Better Groups, Firms, Schools, and Societies </a:t>
            </a:r>
            <a:r>
              <a:t>                           also see James Surowiecki, </a:t>
            </a:r>
            <a:r>
              <a:rPr i="1" sz="2000"/>
              <a:t>The Wisdom of Crowds</a:t>
            </a:r>
            <a:r>
              <a:t>,</a:t>
            </a:r>
            <a:r>
              <a:rPr sz="1800"/>
              <a:t> p. 30.</a:t>
            </a:r>
          </a:p>
        </p:txBody>
      </p:sp>
      <p:sp>
        <p:nvSpPr>
          <p:cNvPr id="264" name="Shape 264"/>
          <p:cNvSpPr/>
          <p:nvPr/>
        </p:nvSpPr>
        <p:spPr>
          <a:xfrm>
            <a:off x="541866" y="2221653"/>
            <a:ext cx="6185220" cy="6207126"/>
          </a:xfrm>
          <a:prstGeom prst="roundRect">
            <a:avLst>
              <a:gd name="adj" fmla="val 15000"/>
            </a:avLst>
          </a:prstGeom>
          <a:ln w="25400">
            <a:solidFill>
              <a:srgbClr val="8C3A38"/>
            </a:solidFill>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solidFill>
                  <a:srgbClr val="FFFFFF"/>
                </a:solidFill>
                <a:latin typeface="Calibri"/>
                <a:ea typeface="Calibri"/>
                <a:cs typeface="Calibri"/>
                <a:sym typeface="Calibri"/>
              </a:defRPr>
            </a:pP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264"/>
                                        </p:tgtEl>
                                        <p:attrNameLst>
                                          <p:attrName>style.visibility</p:attrName>
                                        </p:attrNameLst>
                                      </p:cBhvr>
                                      <p:to>
                                        <p:strVal val="visible"/>
                                      </p:to>
                                    </p:set>
                                    <p:animEffect filter="dissolve" transition="in">
                                      <p:cBhvr>
                                        <p:cTn id="7"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4"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hape 268"/>
          <p:cNvSpPr/>
          <p:nvPr>
            <p:ph type="title"/>
          </p:nvPr>
        </p:nvSpPr>
        <p:spPr>
          <a:xfrm>
            <a:off x="4515555" y="266417"/>
            <a:ext cx="11054081" cy="2090703"/>
          </a:xfrm>
          <a:prstGeom prst="rect">
            <a:avLst/>
          </a:prstGeom>
        </p:spPr>
        <p:txBody>
          <a:bodyPr/>
          <a:lstStyle>
            <a:lvl1pPr>
              <a:defRPr i="1"/>
            </a:lvl1pPr>
          </a:lstStyle>
          <a:p>
            <a:pPr/>
            <a:r>
              <a:t>Emergency Room</a:t>
            </a:r>
          </a:p>
        </p:txBody>
      </p:sp>
      <p:sp>
        <p:nvSpPr>
          <p:cNvPr id="269" name="Shape 269"/>
          <p:cNvSpPr/>
          <p:nvPr/>
        </p:nvSpPr>
        <p:spPr>
          <a:xfrm>
            <a:off x="7096986" y="9038161"/>
            <a:ext cx="561213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a:lvl1pPr>
          </a:lstStyle>
          <a:p>
            <a:pPr/>
            <a:r>
              <a:t>Brendan Reilly in Gladwell, Blink</a:t>
            </a:r>
          </a:p>
        </p:txBody>
      </p:sp>
      <p:grpSp>
        <p:nvGrpSpPr>
          <p:cNvPr id="272" name="Group 272"/>
          <p:cNvGrpSpPr/>
          <p:nvPr/>
        </p:nvGrpSpPr>
        <p:grpSpPr>
          <a:xfrm>
            <a:off x="9049270" y="1962173"/>
            <a:ext cx="3834694" cy="3558819"/>
            <a:chOff x="0" y="0"/>
            <a:chExt cx="3834692" cy="3558817"/>
          </a:xfrm>
        </p:grpSpPr>
        <p:pic>
          <p:nvPicPr>
            <p:cNvPr id="270" name="image5.png"/>
            <p:cNvPicPr>
              <a:picLocks noChangeAspect="1"/>
            </p:cNvPicPr>
            <p:nvPr/>
          </p:nvPicPr>
          <p:blipFill>
            <a:blip r:embed="rId3">
              <a:extLst/>
            </a:blip>
            <a:srcRect l="0" t="0" r="0" b="0"/>
            <a:stretch>
              <a:fillRect/>
            </a:stretch>
          </p:blipFill>
          <p:spPr>
            <a:xfrm>
              <a:off x="0" y="0"/>
              <a:ext cx="3834693" cy="3558818"/>
            </a:xfrm>
            <a:prstGeom prst="rect">
              <a:avLst/>
            </a:prstGeom>
            <a:ln w="12700" cap="flat">
              <a:noFill/>
              <a:miter lim="400000"/>
            </a:ln>
            <a:effectLst/>
          </p:spPr>
        </p:pic>
        <p:sp>
          <p:nvSpPr>
            <p:cNvPr id="271" name="Shape 271"/>
            <p:cNvSpPr/>
            <p:nvPr/>
          </p:nvSpPr>
          <p:spPr>
            <a:xfrm>
              <a:off x="1356663" y="920745"/>
              <a:ext cx="672853" cy="1193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7200">
                  <a:latin typeface="Helvetica"/>
                  <a:ea typeface="Helvetica"/>
                  <a:cs typeface="Helvetica"/>
                  <a:sym typeface="Helvetica"/>
                </a:defRPr>
              </a:lvl1pPr>
            </a:lstStyle>
            <a:p>
              <a:pPr/>
              <a:r>
                <a:t>?</a:t>
              </a:r>
            </a:p>
          </p:txBody>
        </p:sp>
      </p:grpSp>
      <p:sp>
        <p:nvSpPr>
          <p:cNvPr id="273" name="Shape 273"/>
          <p:cNvSpPr/>
          <p:nvPr/>
        </p:nvSpPr>
        <p:spPr>
          <a:xfrm>
            <a:off x="757857" y="2715655"/>
            <a:ext cx="6293297"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4400">
                <a:latin typeface="Helvetica"/>
                <a:ea typeface="Helvetica"/>
                <a:cs typeface="Helvetica"/>
                <a:sym typeface="Helvetica"/>
              </a:defRPr>
            </a:pPr>
            <a:r>
              <a:t>Doctor Protocol</a:t>
            </a:r>
          </a:p>
          <a:p>
            <a:pPr>
              <a:defRPr b="1" sz="4400">
                <a:latin typeface="Helvetica"/>
                <a:ea typeface="Helvetica"/>
                <a:cs typeface="Helvetica"/>
                <a:sym typeface="Helvetica"/>
              </a:defRPr>
            </a:pPr>
          </a:p>
          <a:p>
            <a:pPr>
              <a:defRPr b="1" sz="4400">
                <a:latin typeface="Helvetica"/>
                <a:ea typeface="Helvetica"/>
                <a:cs typeface="Helvetica"/>
                <a:sym typeface="Helvetica"/>
              </a:defRPr>
            </a:pPr>
            <a:r>
              <a:t>Vital Signs</a:t>
            </a:r>
          </a:p>
          <a:p>
            <a:pPr>
              <a:defRPr b="1" sz="4400">
                <a:latin typeface="Helvetica"/>
                <a:ea typeface="Helvetica"/>
                <a:cs typeface="Helvetica"/>
                <a:sym typeface="Helvetica"/>
              </a:defRPr>
            </a:pPr>
            <a:r>
              <a:t>Physical Exam</a:t>
            </a:r>
          </a:p>
          <a:p>
            <a:pPr>
              <a:defRPr b="1" sz="4400">
                <a:latin typeface="Helvetica"/>
                <a:ea typeface="Helvetica"/>
                <a:cs typeface="Helvetica"/>
                <a:sym typeface="Helvetica"/>
              </a:defRPr>
            </a:pPr>
            <a:r>
              <a:t>Social History</a:t>
            </a:r>
          </a:p>
          <a:p>
            <a:pPr>
              <a:defRPr b="1" sz="4400">
                <a:latin typeface="Helvetica"/>
                <a:ea typeface="Helvetica"/>
                <a:cs typeface="Helvetica"/>
                <a:sym typeface="Helvetica"/>
              </a:defRPr>
            </a:pPr>
            <a:r>
              <a:t>Professional Judgment</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79" name="Group 279"/>
          <p:cNvGrpSpPr/>
          <p:nvPr/>
        </p:nvGrpSpPr>
        <p:grpSpPr>
          <a:xfrm>
            <a:off x="8757496" y="1878809"/>
            <a:ext cx="3834693" cy="3558819"/>
            <a:chOff x="0" y="0"/>
            <a:chExt cx="3834692" cy="3558817"/>
          </a:xfrm>
        </p:grpSpPr>
        <p:pic>
          <p:nvPicPr>
            <p:cNvPr id="277" name="image5.png"/>
            <p:cNvPicPr>
              <a:picLocks noChangeAspect="1"/>
            </p:cNvPicPr>
            <p:nvPr/>
          </p:nvPicPr>
          <p:blipFill>
            <a:blip r:embed="rId3">
              <a:extLst/>
            </a:blip>
            <a:srcRect l="0" t="0" r="0" b="0"/>
            <a:stretch>
              <a:fillRect/>
            </a:stretch>
          </p:blipFill>
          <p:spPr>
            <a:xfrm>
              <a:off x="0" y="0"/>
              <a:ext cx="3834693" cy="3558818"/>
            </a:xfrm>
            <a:prstGeom prst="rect">
              <a:avLst/>
            </a:prstGeom>
            <a:ln w="12700" cap="flat">
              <a:noFill/>
              <a:miter lim="400000"/>
            </a:ln>
            <a:effectLst/>
          </p:spPr>
        </p:pic>
        <p:sp>
          <p:nvSpPr>
            <p:cNvPr id="278" name="Shape 278"/>
            <p:cNvSpPr/>
            <p:nvPr/>
          </p:nvSpPr>
          <p:spPr>
            <a:xfrm>
              <a:off x="1356663" y="920745"/>
              <a:ext cx="672853" cy="1193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7200">
                  <a:latin typeface="Helvetica"/>
                  <a:ea typeface="Helvetica"/>
                  <a:cs typeface="Helvetica"/>
                  <a:sym typeface="Helvetica"/>
                </a:defRPr>
              </a:lvl1pPr>
            </a:lstStyle>
            <a:p>
              <a:pPr/>
              <a:r>
                <a:t>?</a:t>
              </a:r>
            </a:p>
          </p:txBody>
        </p:sp>
      </p:grpSp>
      <p:sp>
        <p:nvSpPr>
          <p:cNvPr id="280" name="Shape 280"/>
          <p:cNvSpPr/>
          <p:nvPr/>
        </p:nvSpPr>
        <p:spPr>
          <a:xfrm>
            <a:off x="1326022" y="1784979"/>
            <a:ext cx="5205984" cy="6832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4400">
                <a:latin typeface="Helvetica"/>
                <a:ea typeface="Helvetica"/>
                <a:cs typeface="Helvetica"/>
                <a:sym typeface="Helvetica"/>
              </a:defRPr>
            </a:pPr>
            <a:r>
              <a:t>Goldman Formula </a:t>
            </a:r>
          </a:p>
          <a:p>
            <a:pPr>
              <a:defRPr b="1" sz="4400">
                <a:latin typeface="Helvetica"/>
                <a:ea typeface="Helvetica"/>
                <a:cs typeface="Helvetica"/>
                <a:sym typeface="Helvetica"/>
              </a:defRPr>
            </a:pPr>
            <a:r>
              <a:t>Protocol</a:t>
            </a:r>
          </a:p>
          <a:p>
            <a:pPr>
              <a:defRPr b="1" sz="4400">
                <a:latin typeface="Helvetica"/>
                <a:ea typeface="Helvetica"/>
                <a:cs typeface="Helvetica"/>
                <a:sym typeface="Helvetica"/>
              </a:defRPr>
            </a:pPr>
          </a:p>
          <a:p>
            <a:pPr>
              <a:defRPr b="1" sz="4400">
                <a:latin typeface="Helvetica"/>
                <a:ea typeface="Helvetica"/>
                <a:cs typeface="Helvetica"/>
                <a:sym typeface="Helvetica"/>
              </a:defRPr>
            </a:pPr>
            <a:r>
              <a:t>4 Vital Signs Only</a:t>
            </a:r>
          </a:p>
          <a:p>
            <a:pPr>
              <a:defRPr b="1" sz="4400">
                <a:latin typeface="Helvetica"/>
                <a:ea typeface="Helvetica"/>
                <a:cs typeface="Helvetica"/>
                <a:sym typeface="Helvetica"/>
              </a:defRPr>
            </a:pPr>
          </a:p>
          <a:p>
            <a:pPr>
              <a:defRPr sz="4400"/>
            </a:pPr>
            <a:r>
              <a:t>ECG</a:t>
            </a:r>
          </a:p>
          <a:p>
            <a:pPr>
              <a:defRPr sz="4400"/>
            </a:pPr>
            <a:r>
              <a:t>Systolic BP</a:t>
            </a:r>
          </a:p>
          <a:p>
            <a:pPr>
              <a:defRPr sz="4400"/>
            </a:pPr>
            <a:r>
              <a:t>Fluid in Lungs</a:t>
            </a:r>
          </a:p>
          <a:p>
            <a:pPr>
              <a:defRPr sz="4400"/>
            </a:pPr>
            <a:r>
              <a:t>Unstable Angina</a:t>
            </a:r>
          </a:p>
        </p:txBody>
      </p:sp>
      <p:sp>
        <p:nvSpPr>
          <p:cNvPr id="281" name="Shape 281"/>
          <p:cNvSpPr/>
          <p:nvPr/>
        </p:nvSpPr>
        <p:spPr>
          <a:xfrm>
            <a:off x="7096986" y="9087177"/>
            <a:ext cx="561213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a:lvl1pPr>
          </a:lstStyle>
          <a:p>
            <a:pPr/>
            <a:r>
              <a:t>Brendan Reilly in Gladwell, Blink</a:t>
            </a:r>
          </a:p>
        </p:txBody>
      </p:sp>
      <p:sp>
        <p:nvSpPr>
          <p:cNvPr id="282" name="Shape 282"/>
          <p:cNvSpPr/>
          <p:nvPr>
            <p:ph type="title"/>
          </p:nvPr>
        </p:nvSpPr>
        <p:spPr>
          <a:xfrm>
            <a:off x="4807329" y="224735"/>
            <a:ext cx="11054082" cy="2090703"/>
          </a:xfrm>
          <a:prstGeom prst="rect">
            <a:avLst/>
          </a:prstGeom>
        </p:spPr>
        <p:txBody>
          <a:bodyPr/>
          <a:lstStyle>
            <a:lvl1pPr>
              <a:defRPr i="1"/>
            </a:lvl1pPr>
          </a:lstStyle>
          <a:p>
            <a:pPr/>
            <a:r>
              <a:t>Emergency Room</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6" name="Shape 28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7" name="Shape 287"/>
          <p:cNvSpPr/>
          <p:nvPr/>
        </p:nvSpPr>
        <p:spPr>
          <a:xfrm>
            <a:off x="8924403" y="2354662"/>
            <a:ext cx="2742521" cy="1270001"/>
          </a:xfrm>
          <a:prstGeom prst="rect">
            <a:avLst/>
          </a:prstGeom>
          <a:ln w="12700">
            <a:solidFill>
              <a:srgbClr val="85888D"/>
            </a:solidFill>
            <a:miter lim="400000"/>
          </a:ln>
        </p:spPr>
        <p:txBody>
          <a:bodyPr lIns="50800" tIns="50800" rIns="50800" bIns="50800" anchor="ctr"/>
          <a:lstStyle/>
          <a:p>
            <a:pPr>
              <a:defRPr sz="2200"/>
            </a:pPr>
          </a:p>
        </p:txBody>
      </p:sp>
      <p:sp>
        <p:nvSpPr>
          <p:cNvPr id="288" name="Shape 288"/>
          <p:cNvSpPr/>
          <p:nvPr/>
        </p:nvSpPr>
        <p:spPr>
          <a:xfrm>
            <a:off x="973854" y="4041112"/>
            <a:ext cx="4813348" cy="3608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914400">
              <a:defRPr b="1" sz="1800">
                <a:latin typeface="Arial"/>
                <a:ea typeface="Arial"/>
                <a:cs typeface="Arial"/>
                <a:sym typeface="Arial"/>
              </a:defRPr>
            </a:lvl1pPr>
          </a:lstStyle>
          <a:p>
            <a:pPr>
              <a:defRPr b="0"/>
            </a:pPr>
            <a:r>
              <a:rPr b="1"/>
              <a:t>Doctors’ Professional Judgment</a:t>
            </a:r>
          </a:p>
        </p:txBody>
      </p:sp>
      <p:sp>
        <p:nvSpPr>
          <p:cNvPr id="289" name="Shape 289"/>
          <p:cNvSpPr/>
          <p:nvPr/>
        </p:nvSpPr>
        <p:spPr>
          <a:xfrm>
            <a:off x="9124008" y="2718891"/>
            <a:ext cx="2767922" cy="93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1800">
                <a:latin typeface="Helvetica"/>
                <a:ea typeface="Helvetica"/>
                <a:cs typeface="Helvetica"/>
                <a:sym typeface="Helvetica"/>
              </a:defRPr>
            </a:pPr>
            <a:r>
              <a:t>Goldman Formula</a:t>
            </a:r>
          </a:p>
          <a:p>
            <a:pPr algn="l">
              <a:defRPr sz="1800"/>
            </a:pPr>
          </a:p>
        </p:txBody>
      </p:sp>
      <p:pic>
        <p:nvPicPr>
          <p:cNvPr id="290" name=""/>
          <p:cNvPicPr>
            <a:picLocks noChangeAspect="0"/>
          </p:cNvPicPr>
          <p:nvPr/>
        </p:nvPicPr>
        <p:blipFill>
          <a:blip r:embed="rId3">
            <a:extLst/>
          </a:blip>
          <a:stretch>
            <a:fillRect/>
          </a:stretch>
        </p:blipFill>
        <p:spPr>
          <a:xfrm rot="5400000">
            <a:off x="2720022" y="5247505"/>
            <a:ext cx="955614" cy="299399"/>
          </a:xfrm>
          <a:prstGeom prst="rect">
            <a:avLst/>
          </a:prstGeom>
        </p:spPr>
      </p:pic>
      <p:pic>
        <p:nvPicPr>
          <p:cNvPr id="292" name=""/>
          <p:cNvPicPr>
            <a:picLocks noChangeAspect="0"/>
          </p:cNvPicPr>
          <p:nvPr/>
        </p:nvPicPr>
        <p:blipFill>
          <a:blip r:embed="rId3">
            <a:extLst/>
          </a:blip>
          <a:stretch>
            <a:fillRect/>
          </a:stretch>
        </p:blipFill>
        <p:spPr>
          <a:xfrm rot="5400000">
            <a:off x="9817818" y="3898391"/>
            <a:ext cx="955615" cy="299399"/>
          </a:xfrm>
          <a:prstGeom prst="rect">
            <a:avLst/>
          </a:prstGeom>
        </p:spPr>
      </p:pic>
      <p:sp>
        <p:nvSpPr>
          <p:cNvPr id="294" name="Shape 294"/>
          <p:cNvSpPr/>
          <p:nvPr/>
        </p:nvSpPr>
        <p:spPr>
          <a:xfrm>
            <a:off x="880964" y="5940402"/>
            <a:ext cx="4633805" cy="3382801"/>
          </a:xfrm>
          <a:prstGeom prst="rect">
            <a:avLst/>
          </a:prstGeom>
          <a:ln w="127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p>
            <a:pPr>
              <a:defRPr b="1" sz="3800">
                <a:latin typeface="Helvetica"/>
                <a:ea typeface="Helvetica"/>
                <a:cs typeface="Helvetica"/>
                <a:sym typeface="Helvetica"/>
              </a:defRPr>
            </a:pPr>
          </a:p>
          <a:p>
            <a:pPr>
              <a:defRPr b="1" sz="3800">
                <a:latin typeface="Helvetica"/>
                <a:ea typeface="Helvetica"/>
                <a:cs typeface="Helvetica"/>
                <a:sym typeface="Helvetica"/>
              </a:defRPr>
            </a:pPr>
            <a:r>
              <a:t>75%-89% accuracy at predicting heart attacks</a:t>
            </a:r>
          </a:p>
        </p:txBody>
      </p:sp>
      <p:sp>
        <p:nvSpPr>
          <p:cNvPr id="295" name="Shape 295"/>
          <p:cNvSpPr/>
          <p:nvPr/>
        </p:nvSpPr>
        <p:spPr>
          <a:xfrm>
            <a:off x="7783983" y="4597502"/>
            <a:ext cx="5023361" cy="4799619"/>
          </a:xfrm>
          <a:prstGeom prst="rect">
            <a:avLst/>
          </a:prstGeom>
          <a:ln w="127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p>
            <a:pPr>
              <a:defRPr b="1" sz="3400">
                <a:latin typeface="Helvetica"/>
                <a:ea typeface="Helvetica"/>
                <a:cs typeface="Helvetica"/>
                <a:sym typeface="Helvetica"/>
              </a:defRPr>
            </a:pPr>
            <a:r>
              <a:t> 95% accuracy at predicting heart attacks</a:t>
            </a:r>
          </a:p>
          <a:p>
            <a:pPr>
              <a:defRPr b="1" sz="3400">
                <a:latin typeface="Helvetica"/>
                <a:ea typeface="Helvetica"/>
                <a:cs typeface="Helvetica"/>
                <a:sym typeface="Helvetica"/>
              </a:defRPr>
            </a:pPr>
          </a:p>
          <a:p>
            <a:pPr>
              <a:defRPr b="1" sz="3400">
                <a:latin typeface="Helvetica"/>
                <a:ea typeface="Helvetica"/>
                <a:cs typeface="Helvetica"/>
                <a:sym typeface="Helvetica"/>
              </a:defRPr>
            </a:pPr>
            <a:r>
              <a:rPr>
                <a:solidFill>
                  <a:schemeClr val="accent2">
                    <a:hueOff val="-2473793"/>
                    <a:satOff val="-50209"/>
                    <a:lumOff val="23543"/>
                  </a:schemeClr>
                </a:solidFill>
              </a:rPr>
              <a:t>$</a:t>
            </a:r>
            <a:r>
              <a:rPr>
                <a:solidFill>
                  <a:schemeClr val="accent2"/>
                </a:solidFill>
              </a:rPr>
              <a:t> </a:t>
            </a:r>
            <a:r>
              <a:t>70% better at sending people home who were not having a heart attack</a:t>
            </a:r>
          </a:p>
        </p:txBody>
      </p:sp>
      <p:pic>
        <p:nvPicPr>
          <p:cNvPr id="296" name="image5.png"/>
          <p:cNvPicPr>
            <a:picLocks noChangeAspect="1"/>
          </p:cNvPicPr>
          <p:nvPr/>
        </p:nvPicPr>
        <p:blipFill>
          <a:blip r:embed="rId4">
            <a:extLst/>
          </a:blip>
          <a:stretch>
            <a:fillRect/>
          </a:stretch>
        </p:blipFill>
        <p:spPr>
          <a:xfrm>
            <a:off x="2991565" y="6094278"/>
            <a:ext cx="412603" cy="382920"/>
          </a:xfrm>
          <a:prstGeom prst="rect">
            <a:avLst/>
          </a:prstGeom>
          <a:ln w="12700">
            <a:miter lim="400000"/>
          </a:ln>
        </p:spPr>
      </p:pic>
      <p:grpSp>
        <p:nvGrpSpPr>
          <p:cNvPr id="299" name="Group 299"/>
          <p:cNvGrpSpPr/>
          <p:nvPr/>
        </p:nvGrpSpPr>
        <p:grpSpPr>
          <a:xfrm>
            <a:off x="4585053" y="620784"/>
            <a:ext cx="3834694" cy="3558818"/>
            <a:chOff x="0" y="0"/>
            <a:chExt cx="3834692" cy="3558817"/>
          </a:xfrm>
        </p:grpSpPr>
        <p:pic>
          <p:nvPicPr>
            <p:cNvPr id="297" name="image5.png"/>
            <p:cNvPicPr>
              <a:picLocks noChangeAspect="1"/>
            </p:cNvPicPr>
            <p:nvPr/>
          </p:nvPicPr>
          <p:blipFill>
            <a:blip r:embed="rId4">
              <a:extLst/>
            </a:blip>
            <a:srcRect l="0" t="0" r="0" b="0"/>
            <a:stretch>
              <a:fillRect/>
            </a:stretch>
          </p:blipFill>
          <p:spPr>
            <a:xfrm>
              <a:off x="0" y="0"/>
              <a:ext cx="3834693" cy="3558818"/>
            </a:xfrm>
            <a:prstGeom prst="rect">
              <a:avLst/>
            </a:prstGeom>
            <a:ln w="12700" cap="flat">
              <a:noFill/>
              <a:miter lim="400000"/>
            </a:ln>
            <a:effectLst/>
          </p:spPr>
        </p:pic>
        <p:sp>
          <p:nvSpPr>
            <p:cNvPr id="298" name="Shape 298"/>
            <p:cNvSpPr/>
            <p:nvPr/>
          </p:nvSpPr>
          <p:spPr>
            <a:xfrm>
              <a:off x="1356663" y="920745"/>
              <a:ext cx="672853" cy="1193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7200">
                  <a:latin typeface="Helvetica"/>
                  <a:ea typeface="Helvetica"/>
                  <a:cs typeface="Helvetica"/>
                  <a:sym typeface="Helvetica"/>
                </a:defRPr>
              </a:lvl1pPr>
            </a:lstStyle>
            <a:p>
              <a:pPr/>
              <a:r>
                <a:t>?</a:t>
              </a:r>
            </a:p>
          </p:txBody>
        </p:sp>
      </p:grpSp>
      <p:pic>
        <p:nvPicPr>
          <p:cNvPr id="300" name=""/>
          <p:cNvPicPr>
            <a:picLocks noChangeAspect="0"/>
          </p:cNvPicPr>
          <p:nvPr/>
        </p:nvPicPr>
        <p:blipFill>
          <a:blip r:embed="rId5">
            <a:extLst/>
          </a:blip>
          <a:stretch>
            <a:fillRect/>
          </a:stretch>
        </p:blipFill>
        <p:spPr>
          <a:xfrm rot="9744261">
            <a:off x="3676971" y="3011823"/>
            <a:ext cx="1654028" cy="299399"/>
          </a:xfrm>
          <a:prstGeom prst="rect">
            <a:avLst/>
          </a:prstGeom>
        </p:spPr>
      </p:pic>
      <p:pic>
        <p:nvPicPr>
          <p:cNvPr id="302" name=""/>
          <p:cNvPicPr>
            <a:picLocks noChangeAspect="0"/>
          </p:cNvPicPr>
          <p:nvPr/>
        </p:nvPicPr>
        <p:blipFill>
          <a:blip r:embed="rId6">
            <a:extLst/>
          </a:blip>
          <a:stretch>
            <a:fillRect/>
          </a:stretch>
        </p:blipFill>
        <p:spPr>
          <a:xfrm rot="10800000">
            <a:off x="7400628" y="2627196"/>
            <a:ext cx="1374875" cy="299399"/>
          </a:xfrm>
          <a:prstGeom prst="rect">
            <a:avLst/>
          </a:prstGeom>
        </p:spPr>
      </p:pic>
      <p:pic>
        <p:nvPicPr>
          <p:cNvPr id="304" name="image5.png"/>
          <p:cNvPicPr>
            <a:picLocks noChangeAspect="1"/>
          </p:cNvPicPr>
          <p:nvPr/>
        </p:nvPicPr>
        <p:blipFill>
          <a:blip r:embed="rId4">
            <a:extLst/>
          </a:blip>
          <a:stretch>
            <a:fillRect/>
          </a:stretch>
        </p:blipFill>
        <p:spPr>
          <a:xfrm>
            <a:off x="7989712" y="4868856"/>
            <a:ext cx="412604" cy="382920"/>
          </a:xfrm>
          <a:prstGeom prst="rect">
            <a:avLst/>
          </a:prstGeom>
          <a:ln w="12700">
            <a:miter lim="400000"/>
          </a:ln>
        </p:spPr>
      </p:pic>
      <p:sp>
        <p:nvSpPr>
          <p:cNvPr id="305" name="Shape 305"/>
          <p:cNvSpPr/>
          <p:nvPr/>
        </p:nvSpPr>
        <p:spPr>
          <a:xfrm>
            <a:off x="803893" y="3527593"/>
            <a:ext cx="4787947" cy="1387861"/>
          </a:xfrm>
          <a:prstGeom prst="rect">
            <a:avLst/>
          </a:prstGeom>
          <a:ln w="12700">
            <a:solidFill>
              <a:srgbClr val="85888D"/>
            </a:solidFill>
            <a:miter lim="400000"/>
          </a:ln>
        </p:spPr>
        <p:txBody>
          <a:bodyPr lIns="50800" tIns="50800" rIns="50800" bIns="50800" anchor="ctr"/>
          <a:lstStyle/>
          <a:p>
            <a:pPr>
              <a:defRPr sz="2200"/>
            </a:pP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9" name="Shape 309"/>
          <p:cNvSpPr/>
          <p:nvPr/>
        </p:nvSpPr>
        <p:spPr>
          <a:xfrm>
            <a:off x="687588" y="2731415"/>
            <a:ext cx="142749" cy="14254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p>
            <a:pPr algn="l" defTabSz="457200">
              <a:defRPr sz="4200">
                <a:latin typeface="Calibri"/>
                <a:ea typeface="Calibri"/>
                <a:cs typeface="Calibri"/>
                <a:sym typeface="Calibri"/>
              </a:defRPr>
            </a:pPr>
          </a:p>
        </p:txBody>
      </p:sp>
      <p:grpSp>
        <p:nvGrpSpPr>
          <p:cNvPr id="314" name="Group 314"/>
          <p:cNvGrpSpPr/>
          <p:nvPr/>
        </p:nvGrpSpPr>
        <p:grpSpPr>
          <a:xfrm>
            <a:off x="-39700" y="709878"/>
            <a:ext cx="11569212" cy="8928360"/>
            <a:chOff x="0" y="6350"/>
            <a:chExt cx="11569210" cy="8928358"/>
          </a:xfrm>
        </p:grpSpPr>
        <p:sp>
          <p:nvSpPr>
            <p:cNvPr id="310" name="Shape 310"/>
            <p:cNvSpPr/>
            <p:nvPr/>
          </p:nvSpPr>
          <p:spPr>
            <a:xfrm>
              <a:off x="622309" y="6350"/>
              <a:ext cx="4775150" cy="3175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1400" u="sng">
                  <a:solidFill>
                    <a:srgbClr val="0000FF"/>
                  </a:solidFill>
                  <a:uFill>
                    <a:solidFill>
                      <a:srgbClr val="0000FF"/>
                    </a:solidFill>
                  </a:uFill>
                  <a:hlinkClick r:id="rId3"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3" invalidUrl="" action="" tgtFrame="" tooltip="" history="1" highlightClick="0" endSnd="0"/>
                </a:rPr>
                <a:t>http://newdesultorybaseball.tumblr.com/post/33712438893</a:t>
              </a:r>
            </a:p>
          </p:txBody>
        </p:sp>
        <p:grpSp>
          <p:nvGrpSpPr>
            <p:cNvPr id="313" name="Group 313"/>
            <p:cNvGrpSpPr/>
            <p:nvPr/>
          </p:nvGrpSpPr>
          <p:grpSpPr>
            <a:xfrm>
              <a:off x="0" y="383488"/>
              <a:ext cx="11569212" cy="8551221"/>
              <a:chOff x="0" y="0"/>
              <a:chExt cx="11569211" cy="8551219"/>
            </a:xfrm>
          </p:grpSpPr>
          <p:pic>
            <p:nvPicPr>
              <p:cNvPr id="311" name="Screen Shot 2016-01-29 at 2.24.48 PM.png"/>
              <p:cNvPicPr>
                <a:picLocks noChangeAspect="1"/>
              </p:cNvPicPr>
              <p:nvPr/>
            </p:nvPicPr>
            <p:blipFill>
              <a:blip r:embed="rId4">
                <a:extLst/>
              </a:blip>
              <a:stretch>
                <a:fillRect/>
              </a:stretch>
            </p:blipFill>
            <p:spPr>
              <a:xfrm>
                <a:off x="0" y="0"/>
                <a:ext cx="6019769" cy="8551220"/>
              </a:xfrm>
              <a:prstGeom prst="rect">
                <a:avLst/>
              </a:prstGeom>
              <a:ln w="12700" cap="flat">
                <a:noFill/>
                <a:miter lim="400000"/>
              </a:ln>
              <a:effectLst/>
            </p:spPr>
          </p:pic>
          <p:sp>
            <p:nvSpPr>
              <p:cNvPr id="312" name="Shape 312"/>
              <p:cNvSpPr/>
              <p:nvPr/>
            </p:nvSpPr>
            <p:spPr>
              <a:xfrm>
                <a:off x="6318641" y="7090616"/>
                <a:ext cx="5250571" cy="1143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400">
                    <a:latin typeface="Helvetica"/>
                    <a:ea typeface="Helvetica"/>
                    <a:cs typeface="Helvetica"/>
                    <a:sym typeface="Helvetica"/>
                  </a:defRPr>
                </a:pPr>
                <a:r>
                  <a:t>Over-Value Players who </a:t>
                </a:r>
              </a:p>
              <a:p>
                <a:pPr>
                  <a:defRPr b="1" sz="3400">
                    <a:latin typeface="Helvetica"/>
                    <a:ea typeface="Helvetica"/>
                    <a:cs typeface="Helvetica"/>
                    <a:sym typeface="Helvetica"/>
                  </a:defRPr>
                </a:pPr>
                <a:r>
                  <a:t>“Look” the part</a:t>
                </a:r>
              </a:p>
            </p:txBody>
          </p:sp>
        </p:grpSp>
      </p:grpSp>
      <p:grpSp>
        <p:nvGrpSpPr>
          <p:cNvPr id="319" name="Group 319"/>
          <p:cNvGrpSpPr/>
          <p:nvPr/>
        </p:nvGrpSpPr>
        <p:grpSpPr>
          <a:xfrm>
            <a:off x="5782242" y="631279"/>
            <a:ext cx="7401164" cy="6487504"/>
            <a:chOff x="0" y="0"/>
            <a:chExt cx="7401163" cy="6487502"/>
          </a:xfrm>
        </p:grpSpPr>
        <p:grpSp>
          <p:nvGrpSpPr>
            <p:cNvPr id="317" name="Group 317"/>
            <p:cNvGrpSpPr/>
            <p:nvPr/>
          </p:nvGrpSpPr>
          <p:grpSpPr>
            <a:xfrm>
              <a:off x="0" y="0"/>
              <a:ext cx="7401164" cy="6487503"/>
              <a:chOff x="0" y="0"/>
              <a:chExt cx="7401163" cy="6487502"/>
            </a:xfrm>
          </p:grpSpPr>
          <p:pic>
            <p:nvPicPr>
              <p:cNvPr id="315" name="Screen Shot 2016-01-29 at 2.21.22 PM.png"/>
              <p:cNvPicPr>
                <a:picLocks noChangeAspect="1"/>
              </p:cNvPicPr>
              <p:nvPr/>
            </p:nvPicPr>
            <p:blipFill>
              <a:blip r:embed="rId5">
                <a:extLst/>
              </a:blip>
              <a:stretch>
                <a:fillRect/>
              </a:stretch>
            </p:blipFill>
            <p:spPr>
              <a:xfrm>
                <a:off x="0" y="0"/>
                <a:ext cx="7401164" cy="5265814"/>
              </a:xfrm>
              <a:prstGeom prst="rect">
                <a:avLst/>
              </a:prstGeom>
              <a:ln w="12700" cap="flat">
                <a:noFill/>
                <a:miter lim="400000"/>
              </a:ln>
              <a:effectLst/>
            </p:spPr>
          </p:pic>
          <p:sp>
            <p:nvSpPr>
              <p:cNvPr id="316" name="Shape 316"/>
              <p:cNvSpPr/>
              <p:nvPr/>
            </p:nvSpPr>
            <p:spPr>
              <a:xfrm>
                <a:off x="943628" y="5344502"/>
                <a:ext cx="5513909" cy="1143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400">
                    <a:latin typeface="Helvetica"/>
                    <a:ea typeface="Helvetica"/>
                    <a:cs typeface="Helvetica"/>
                    <a:sym typeface="Helvetica"/>
                  </a:defRPr>
                </a:pPr>
                <a:r>
                  <a:t>Under-Value Players who </a:t>
                </a:r>
              </a:p>
              <a:p>
                <a:pPr>
                  <a:defRPr b="1" sz="3400">
                    <a:latin typeface="Helvetica"/>
                    <a:ea typeface="Helvetica"/>
                    <a:cs typeface="Helvetica"/>
                    <a:sym typeface="Helvetica"/>
                  </a:defRPr>
                </a:pPr>
                <a:r>
                  <a:t>don’t look the part</a:t>
                </a:r>
              </a:p>
            </p:txBody>
          </p:sp>
        </p:grpSp>
        <p:sp>
          <p:nvSpPr>
            <p:cNvPr id="318" name="Shape 318"/>
            <p:cNvSpPr/>
            <p:nvPr/>
          </p:nvSpPr>
          <p:spPr>
            <a:xfrm>
              <a:off x="3829508" y="4889583"/>
              <a:ext cx="3222346" cy="38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1800" u="sng">
                  <a:solidFill>
                    <a:srgbClr val="0000FF"/>
                  </a:solidFill>
                  <a:uFill>
                    <a:solidFill>
                      <a:srgbClr val="0000FF"/>
                    </a:solidFill>
                  </a:uFill>
                  <a:hlinkClick r:id="rId6"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6" invalidUrl="" action="" tgtFrame="" tooltip="" history="1" highlightClick="0" endSnd="0"/>
                </a:rPr>
                <a:t>http://www.tradingcarddb.com</a:t>
              </a:r>
            </a:p>
          </p:txBody>
        </p:sp>
      </p:gr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319"/>
                                        </p:tgtEl>
                                        <p:attrNameLst>
                                          <p:attrName>style.visibility</p:attrName>
                                        </p:attrNameLst>
                                      </p:cBhvr>
                                      <p:to>
                                        <p:strVal val="visible"/>
                                      </p:to>
                                    </p:set>
                                    <p:animEffect filter="dissolve" transition="in">
                                      <p:cBhvr>
                                        <p:cTn id="7"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9"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Shape 323"/>
          <p:cNvSpPr/>
          <p:nvPr>
            <p:ph type="body" idx="1"/>
          </p:nvPr>
        </p:nvSpPr>
        <p:spPr>
          <a:xfrm>
            <a:off x="1729226" y="1638101"/>
            <a:ext cx="11099801" cy="6477398"/>
          </a:xfrm>
          <a:prstGeom prst="rect">
            <a:avLst/>
          </a:prstGeom>
        </p:spPr>
        <p:txBody>
          <a:bodyPr/>
          <a:lstStyle>
            <a:lvl1pPr marL="0" indent="0" algn="r" defTabSz="572516">
              <a:spcBef>
                <a:spcPts val="4100"/>
              </a:spcBef>
              <a:buSzTx/>
              <a:buNone/>
              <a:defRPr b="1" sz="6272">
                <a:latin typeface="Helvetica"/>
                <a:ea typeface="Helvetica"/>
                <a:cs typeface="Helvetica"/>
                <a:sym typeface="Helvetica"/>
              </a:defRPr>
            </a:lvl1pPr>
          </a:lstStyle>
          <a:p>
            <a:pPr/>
            <a:r>
              <a:t>We are surprisingly bad at evaluating what other people can and will do even when we have a vested interest in getting it right</a:t>
            </a:r>
          </a:p>
        </p:txBody>
      </p:sp>
      <p:sp>
        <p:nvSpPr>
          <p:cNvPr id="324" name="Shape 324"/>
          <p:cNvSpPr/>
          <p:nvPr/>
        </p:nvSpPr>
        <p:spPr>
          <a:xfrm>
            <a:off x="95553" y="855947"/>
            <a:ext cx="1913820"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400">
                <a:latin typeface="Helvetica"/>
                <a:ea typeface="Helvetica"/>
                <a:cs typeface="Helvetica"/>
                <a:sym typeface="Helvetica"/>
              </a:defRPr>
            </a:lvl1pPr>
          </a:lstStyle>
          <a:p>
            <a:pPr/>
            <a:r>
              <a:t>Point # 1</a:t>
            </a:r>
          </a:p>
        </p:txBody>
      </p:sp>
      <p:sp>
        <p:nvSpPr>
          <p:cNvPr id="325" name="Shape 325"/>
          <p:cNvSpPr/>
          <p:nvPr/>
        </p:nvSpPr>
        <p:spPr>
          <a:xfrm>
            <a:off x="428089" y="7107229"/>
            <a:ext cx="9605715" cy="356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4200"/>
              </a:spcBef>
              <a:defRPr b="1" sz="6400">
                <a:latin typeface="Helvetica"/>
                <a:ea typeface="Helvetica"/>
                <a:cs typeface="Helvetica"/>
                <a:sym typeface="Helvetica"/>
              </a:defRPr>
            </a:pPr>
            <a:r>
              <a:t>Our </a:t>
            </a:r>
            <a:r>
              <a:rPr i="1"/>
              <a:t>Assumptions</a:t>
            </a:r>
            <a:r>
              <a:t> appear to be a culprit</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3" grpId="1"/>
      <p:bldP build="whole" bldLvl="1" animBg="1" rev="0" advAuto="0" spid="325" grpId="2"/>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9" name="Screen Shot 2016-01-29 at 2.34.55 PM.png"/>
          <p:cNvPicPr>
            <a:picLocks noChangeAspect="1"/>
          </p:cNvPicPr>
          <p:nvPr/>
        </p:nvPicPr>
        <p:blipFill>
          <a:blip r:embed="rId3">
            <a:extLst/>
          </a:blip>
          <a:stretch>
            <a:fillRect/>
          </a:stretch>
        </p:blipFill>
        <p:spPr>
          <a:xfrm>
            <a:off x="1778687" y="653163"/>
            <a:ext cx="9868956" cy="5755018"/>
          </a:xfrm>
          <a:prstGeom prst="rect">
            <a:avLst/>
          </a:prstGeom>
          <a:ln w="12700">
            <a:miter lim="400000"/>
          </a:ln>
        </p:spPr>
      </p:pic>
      <p:sp>
        <p:nvSpPr>
          <p:cNvPr id="330" name="Shape 330"/>
          <p:cNvSpPr/>
          <p:nvPr/>
        </p:nvSpPr>
        <p:spPr>
          <a:xfrm>
            <a:off x="9864025" y="5989864"/>
            <a:ext cx="2781834"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00" u="sng">
                <a:solidFill>
                  <a:srgbClr val="0000FF"/>
                </a:solidFill>
                <a:uFill>
                  <a:solidFill>
                    <a:srgbClr val="0000FF"/>
                  </a:solidFill>
                </a:uFill>
                <a:hlinkClick r:id="rId4"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4" invalidUrl="" action="" tgtFrame="" tooltip="" history="1" highlightClick="0" endSnd="0"/>
              </a:rPr>
              <a:t>http://www.clipartlord.com</a:t>
            </a:r>
          </a:p>
        </p:txBody>
      </p:sp>
      <p:sp>
        <p:nvSpPr>
          <p:cNvPr id="331" name="Shape 331"/>
          <p:cNvSpPr/>
          <p:nvPr/>
        </p:nvSpPr>
        <p:spPr>
          <a:xfrm>
            <a:off x="299494" y="5963727"/>
            <a:ext cx="11192528" cy="510844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457200">
              <a:defRPr b="1" sz="5400">
                <a:latin typeface="Helvetica"/>
                <a:ea typeface="Helvetica"/>
                <a:cs typeface="Helvetica"/>
                <a:sym typeface="Helvetica"/>
              </a:defRPr>
            </a:pPr>
            <a:r>
              <a:t>Disproportionately </a:t>
            </a:r>
          </a:p>
          <a:p>
            <a:pPr algn="l" defTabSz="457200">
              <a:defRPr b="1" sz="5400">
                <a:latin typeface="Helvetica"/>
                <a:ea typeface="Helvetica"/>
                <a:cs typeface="Helvetica"/>
                <a:sym typeface="Helvetica"/>
              </a:defRPr>
            </a:pPr>
            <a:r>
              <a:t>Professional  </a:t>
            </a:r>
          </a:p>
          <a:p>
            <a:pPr algn="l" defTabSz="457200">
              <a:defRPr b="1" sz="5400">
                <a:latin typeface="Helvetica"/>
                <a:ea typeface="Helvetica"/>
                <a:cs typeface="Helvetica"/>
                <a:sym typeface="Helvetica"/>
              </a:defRPr>
            </a:pPr>
            <a:r>
              <a:t>Hockey Players </a:t>
            </a:r>
          </a:p>
          <a:p>
            <a:pPr algn="l" defTabSz="457200">
              <a:defRPr b="1" sz="5400">
                <a:latin typeface="Helvetica"/>
                <a:ea typeface="Helvetica"/>
                <a:cs typeface="Helvetica"/>
                <a:sym typeface="Helvetica"/>
              </a:defRPr>
            </a:pPr>
            <a:r>
              <a:t>Born in  January February March</a:t>
            </a:r>
          </a:p>
          <a:p>
            <a:pPr algn="l" defTabSz="457200">
              <a:defRPr b="1" sz="5400">
                <a:latin typeface="Calibri"/>
                <a:ea typeface="Calibri"/>
                <a:cs typeface="Calibri"/>
                <a:sym typeface="Calibri"/>
              </a:defRPr>
            </a:pP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5" name="Shape 335"/>
          <p:cNvSpPr/>
          <p:nvPr>
            <p:ph type="title"/>
          </p:nvPr>
        </p:nvSpPr>
        <p:spPr>
          <a:prstGeom prst="rect">
            <a:avLst/>
          </a:prstGeom>
        </p:spPr>
        <p:txBody>
          <a:bodyPr/>
          <a:lstStyle/>
          <a:p>
            <a:pPr/>
          </a:p>
        </p:txBody>
      </p:sp>
      <p:pic>
        <p:nvPicPr>
          <p:cNvPr id="336" name="image8.png"/>
          <p:cNvPicPr>
            <a:picLocks noChangeAspect="1"/>
          </p:cNvPicPr>
          <p:nvPr/>
        </p:nvPicPr>
        <p:blipFill>
          <a:blip r:embed="rId3">
            <a:extLst/>
          </a:blip>
          <a:stretch>
            <a:fillRect/>
          </a:stretch>
        </p:blipFill>
        <p:spPr>
          <a:xfrm>
            <a:off x="966995" y="1071033"/>
            <a:ext cx="10426831" cy="6884894"/>
          </a:xfrm>
          <a:prstGeom prst="rect">
            <a:avLst/>
          </a:prstGeom>
          <a:ln w="12700">
            <a:miter lim="400000"/>
          </a:ln>
        </p:spPr>
      </p:pic>
      <p:sp>
        <p:nvSpPr>
          <p:cNvPr id="337" name="Shape 337"/>
          <p:cNvSpPr/>
          <p:nvPr>
            <p:ph type="body" sz="quarter" idx="1"/>
          </p:nvPr>
        </p:nvSpPr>
        <p:spPr>
          <a:xfrm>
            <a:off x="2456462" y="674023"/>
            <a:ext cx="9103360" cy="2492588"/>
          </a:xfrm>
          <a:prstGeom prst="rect">
            <a:avLst/>
          </a:prstGeom>
        </p:spPr>
        <p:txBody>
          <a:bodyPr lIns="58352" tIns="58352" rIns="58352" bIns="58352"/>
          <a:lstStyle>
            <a:lvl1pPr>
              <a:spcBef>
                <a:spcPts val="0"/>
              </a:spcBef>
              <a:defRPr b="1" sz="1600">
                <a:solidFill>
                  <a:srgbClr val="1F497D"/>
                </a:solidFill>
                <a:latin typeface="Calibri"/>
                <a:ea typeface="Calibri"/>
                <a:cs typeface="Calibri"/>
                <a:sym typeface="Calibri"/>
              </a:defRPr>
            </a:lvl1pPr>
          </a:lstStyle>
          <a:p>
            <a:pPr>
              <a:defRPr b="0">
                <a:solidFill>
                  <a:srgbClr val="888888"/>
                </a:solidFill>
              </a:defRPr>
            </a:pPr>
            <a:r>
              <a:rPr b="1">
                <a:solidFill>
                  <a:srgbClr val="1F497D"/>
                </a:solidFill>
              </a:rPr>
              <a:t>Figure 1. Percentage of NHL draftees born in the first or fourth quarter over time.</a:t>
            </a:r>
          </a:p>
        </p:txBody>
      </p:sp>
      <p:sp>
        <p:nvSpPr>
          <p:cNvPr id="338" name="Shape 338"/>
          <p:cNvSpPr/>
          <p:nvPr/>
        </p:nvSpPr>
        <p:spPr>
          <a:xfrm>
            <a:off x="244506" y="8328212"/>
            <a:ext cx="11871808" cy="1158106"/>
          </a:xfrm>
          <a:prstGeom prst="rect">
            <a:avLst/>
          </a:prstGeom>
          <a:ln w="12700">
            <a:miter lim="400000"/>
          </a:ln>
          <a:extLst>
            <a:ext uri="{C572A759-6A51-4108-AA02-DFA0A04FC94B}">
              <ma14:wrappingTextBoxFlag xmlns:ma14="http://schemas.microsoft.com/office/mac/drawingml/2011/main" val="1"/>
            </a:ext>
          </a:extLst>
        </p:spPr>
        <p:txBody>
          <a:bodyPr lIns="58352" tIns="58352" rIns="58352" bIns="58352">
            <a:spAutoFit/>
          </a:bodyPr>
          <a:lstStyle/>
          <a:p>
            <a:pPr algn="l" defTabSz="457200">
              <a:defRPr sz="1200">
                <a:latin typeface="Calibri"/>
                <a:ea typeface="Calibri"/>
                <a:cs typeface="Calibri"/>
                <a:sym typeface="Calibri"/>
              </a:defRPr>
            </a:pPr>
            <a:r>
              <a:rPr b="1" sz="3400"/>
              <a:t>Deaner RO, Lowen A, Cobley S (2013) </a:t>
            </a:r>
            <a:endParaRPr b="1" sz="3400"/>
          </a:p>
          <a:p>
            <a:pPr algn="l" defTabSz="457200">
              <a:defRPr sz="1200">
                <a:latin typeface="Calibri"/>
                <a:ea typeface="Calibri"/>
                <a:cs typeface="Calibri"/>
                <a:sym typeface="Calibri"/>
              </a:defRPr>
            </a:pPr>
            <a:r>
              <a:rPr b="1" sz="2200"/>
              <a:t>Born at the Wrong Time: Selection Bias in the NHL Draft.</a:t>
            </a:r>
            <a:r>
              <a:t> PLoS ONE 8(2): e57753. doi:10.1371/journal.pone.0057753</a:t>
            </a:r>
          </a:p>
          <a:p>
            <a:pPr algn="l" defTabSz="457200">
              <a:defRPr sz="1200">
                <a:latin typeface="Calibri"/>
                <a:ea typeface="Calibri"/>
                <a:cs typeface="Calibri"/>
                <a:sym typeface="Calibri"/>
              </a:defRPr>
            </a:pPr>
            <a:r>
              <a:rPr u="sng">
                <a:solidFill>
                  <a:srgbClr val="0000FF"/>
                </a:solidFill>
                <a:uFill>
                  <a:solidFill>
                    <a:srgbClr val="0000FF"/>
                  </a:solidFill>
                </a:uFill>
                <a:hlinkClick r:id="rId4" invalidUrl="" action="" tgtFrame="" tooltip="" history="1" highlightClick="0" endSnd="0"/>
              </a:rPr>
              <a:t>http://127.0.0.1:8081/plosone/article?id=info:doi/10.1371/journal.pone.0057753</a:t>
            </a:r>
          </a:p>
        </p:txBody>
      </p:sp>
      <p:pic>
        <p:nvPicPr>
          <p:cNvPr id="339" name="image9.png"/>
          <p:cNvPicPr>
            <a:picLocks noChangeAspect="1"/>
          </p:cNvPicPr>
          <p:nvPr/>
        </p:nvPicPr>
        <p:blipFill>
          <a:blip r:embed="rId5">
            <a:extLst/>
          </a:blip>
          <a:stretch>
            <a:fillRect/>
          </a:stretch>
        </p:blipFill>
        <p:spPr>
          <a:xfrm>
            <a:off x="9786440" y="9020487"/>
            <a:ext cx="3136260" cy="653428"/>
          </a:xfrm>
          <a:prstGeom prst="rect">
            <a:avLst/>
          </a:prstGeom>
          <a:ln w="12700">
            <a:miter lim="400000"/>
          </a:ln>
        </p:spPr>
      </p:pic>
      <p:sp>
        <p:nvSpPr>
          <p:cNvPr id="340" name="Shape 340"/>
          <p:cNvSpPr/>
          <p:nvPr/>
        </p:nvSpPr>
        <p:spPr>
          <a:xfrm>
            <a:off x="2926897" y="2527299"/>
            <a:ext cx="6761027"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400">
                <a:latin typeface="Helvetica"/>
                <a:ea typeface="Helvetica"/>
                <a:cs typeface="Helvetica"/>
                <a:sym typeface="Helvetica"/>
              </a:defRPr>
            </a:lvl1pPr>
          </a:lstStyle>
          <a:p>
            <a:pPr/>
            <a:r>
              <a:t>Born in January February March</a:t>
            </a:r>
          </a:p>
        </p:txBody>
      </p:sp>
      <p:sp>
        <p:nvSpPr>
          <p:cNvPr id="341" name="Shape 341"/>
          <p:cNvSpPr/>
          <p:nvPr/>
        </p:nvSpPr>
        <p:spPr>
          <a:xfrm>
            <a:off x="3682441" y="6158006"/>
            <a:ext cx="7840738"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400">
                <a:latin typeface="Helvetica"/>
                <a:ea typeface="Helvetica"/>
                <a:cs typeface="Helvetica"/>
                <a:sym typeface="Helvetica"/>
              </a:defRPr>
            </a:lvl1pPr>
          </a:lstStyle>
          <a:p>
            <a:pPr/>
            <a:r>
              <a:t>Born in October November December</a:t>
            </a:r>
          </a:p>
        </p:txBody>
      </p:sp>
      <p:grpSp>
        <p:nvGrpSpPr>
          <p:cNvPr id="349" name="Group 349"/>
          <p:cNvGrpSpPr/>
          <p:nvPr/>
        </p:nvGrpSpPr>
        <p:grpSpPr>
          <a:xfrm>
            <a:off x="2601278" y="3494446"/>
            <a:ext cx="5294903" cy="2821941"/>
            <a:chOff x="-44449" y="-44449"/>
            <a:chExt cx="5294901" cy="2821940"/>
          </a:xfrm>
        </p:grpSpPr>
        <p:pic>
          <p:nvPicPr>
            <p:cNvPr id="342" name=""/>
            <p:cNvPicPr>
              <a:picLocks noChangeAspect="0"/>
            </p:cNvPicPr>
            <p:nvPr/>
          </p:nvPicPr>
          <p:blipFill>
            <a:blip r:embed="rId6">
              <a:extLst/>
            </a:blip>
            <a:stretch>
              <a:fillRect/>
            </a:stretch>
          </p:blipFill>
          <p:spPr>
            <a:xfrm>
              <a:off x="-44450" y="20948"/>
              <a:ext cx="4822978" cy="405069"/>
            </a:xfrm>
            <a:prstGeom prst="rect">
              <a:avLst/>
            </a:prstGeom>
            <a:effectLst/>
          </p:spPr>
        </p:pic>
        <p:pic>
          <p:nvPicPr>
            <p:cNvPr id="344" name=""/>
            <p:cNvPicPr>
              <a:picLocks noChangeAspect="0"/>
            </p:cNvPicPr>
            <p:nvPr/>
          </p:nvPicPr>
          <p:blipFill>
            <a:blip r:embed="rId7">
              <a:alphaModFix amt="58080"/>
              <a:extLst/>
            </a:blip>
            <a:stretch>
              <a:fillRect/>
            </a:stretch>
          </p:blipFill>
          <p:spPr>
            <a:xfrm>
              <a:off x="4587511" y="-44450"/>
              <a:ext cx="637541" cy="637541"/>
            </a:xfrm>
            <a:prstGeom prst="rect">
              <a:avLst/>
            </a:prstGeom>
            <a:effectLst>
              <a:outerShdw sx="100000" sy="100000" kx="0" ky="0" algn="b" rotWithShape="0" blurRad="25400" dist="12700" dir="5400000">
                <a:srgbClr val="000000">
                  <a:alpha val="50000"/>
                </a:srgbClr>
              </a:outerShdw>
            </a:effectLst>
          </p:spPr>
        </p:pic>
        <p:grpSp>
          <p:nvGrpSpPr>
            <p:cNvPr id="348" name="Group 348"/>
            <p:cNvGrpSpPr/>
            <p:nvPr/>
          </p:nvGrpSpPr>
          <p:grpSpPr>
            <a:xfrm>
              <a:off x="-19050" y="2139950"/>
              <a:ext cx="5269502" cy="637541"/>
              <a:chOff x="-44449" y="-44449"/>
              <a:chExt cx="5269501" cy="637540"/>
            </a:xfrm>
          </p:grpSpPr>
          <p:pic>
            <p:nvPicPr>
              <p:cNvPr id="345" name=""/>
              <p:cNvPicPr>
                <a:picLocks noChangeAspect="0"/>
              </p:cNvPicPr>
              <p:nvPr/>
            </p:nvPicPr>
            <p:blipFill>
              <a:blip r:embed="rId6">
                <a:extLst/>
              </a:blip>
              <a:stretch>
                <a:fillRect/>
              </a:stretch>
            </p:blipFill>
            <p:spPr>
              <a:xfrm>
                <a:off x="-44450" y="20948"/>
                <a:ext cx="4822978" cy="405069"/>
              </a:xfrm>
              <a:prstGeom prst="rect">
                <a:avLst/>
              </a:prstGeom>
              <a:effectLst/>
            </p:spPr>
          </p:pic>
          <p:pic>
            <p:nvPicPr>
              <p:cNvPr id="347" name=""/>
              <p:cNvPicPr>
                <a:picLocks noChangeAspect="0"/>
              </p:cNvPicPr>
              <p:nvPr/>
            </p:nvPicPr>
            <p:blipFill>
              <a:blip r:embed="rId7">
                <a:alphaModFix amt="58080"/>
                <a:extLst/>
              </a:blip>
              <a:stretch>
                <a:fillRect/>
              </a:stretch>
            </p:blipFill>
            <p:spPr>
              <a:xfrm>
                <a:off x="4587511" y="-44450"/>
                <a:ext cx="637541" cy="637541"/>
              </a:xfrm>
              <a:prstGeom prst="rect">
                <a:avLst/>
              </a:prstGeom>
              <a:effectLst>
                <a:outerShdw sx="100000" sy="100000" kx="0" ky="0" algn="b" rotWithShape="0" blurRad="25400" dist="12700" dir="5400000">
                  <a:srgbClr val="000000">
                    <a:alpha val="50000"/>
                  </a:srgbClr>
                </a:outerShdw>
              </a:effectLst>
            </p:spPr>
          </p:pic>
        </p:grpSp>
      </p:grpSp>
      <p:pic>
        <p:nvPicPr>
          <p:cNvPr id="350" name=""/>
          <p:cNvPicPr>
            <a:picLocks noChangeAspect="0"/>
          </p:cNvPicPr>
          <p:nvPr/>
        </p:nvPicPr>
        <p:blipFill>
          <a:blip r:embed="rId8">
            <a:alphaModFix amt="58080"/>
            <a:extLst/>
          </a:blip>
          <a:stretch>
            <a:fillRect/>
          </a:stretch>
        </p:blipFill>
        <p:spPr>
          <a:xfrm>
            <a:off x="6842368" y="7406046"/>
            <a:ext cx="1520885" cy="637541"/>
          </a:xfrm>
          <a:prstGeom prst="rect">
            <a:avLst/>
          </a:prstGeom>
          <a:effectLst>
            <a:outerShdw sx="100000" sy="100000" kx="0" ky="0" algn="b" rotWithShape="0" blurRad="25400" dist="12700" dir="5400000">
              <a:srgbClr val="000000">
                <a:alpha val="50000"/>
              </a:srgbClr>
            </a:outerShdw>
          </a:effectLst>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1000"/>
                                  </p:stCondLst>
                                  <p:iterate type="el" backwards="0">
                                    <p:tmAbs val="0"/>
                                  </p:iterate>
                                  <p:childTnLst>
                                    <p:set>
                                      <p:cBhvr>
                                        <p:cTn id="6" fill="hold"/>
                                        <p:tgtEl>
                                          <p:spTgt spid="340"/>
                                        </p:tgtEl>
                                        <p:attrNameLst>
                                          <p:attrName>style.visibility</p:attrName>
                                        </p:attrNameLst>
                                      </p:cBhvr>
                                      <p:to>
                                        <p:strVal val="visible"/>
                                      </p:to>
                                    </p:set>
                                    <p:animEffect filter="dissolve" transition="in">
                                      <p:cBhvr>
                                        <p:cTn id="7" dur="1000"/>
                                        <p:tgtEl>
                                          <p:spTgt spid="340"/>
                                        </p:tgtEl>
                                      </p:cBhvr>
                                    </p:animEffect>
                                  </p:childTnLst>
                                </p:cTn>
                              </p:par>
                            </p:childTnLst>
                          </p:cTn>
                        </p:par>
                        <p:par>
                          <p:cTn id="8" fill="hold">
                            <p:stCondLst>
                              <p:cond delay="2000"/>
                            </p:stCondLst>
                            <p:childTnLst>
                              <p:par>
                                <p:cTn id="9" presetClass="entr" nodeType="afterEffect" presetID="9" grpId="2" fill="hold">
                                  <p:stCondLst>
                                    <p:cond delay="0"/>
                                  </p:stCondLst>
                                  <p:iterate type="el" backwards="0">
                                    <p:tmAbs val="0"/>
                                  </p:iterate>
                                  <p:childTnLst>
                                    <p:set>
                                      <p:cBhvr>
                                        <p:cTn id="10" fill="hold"/>
                                        <p:tgtEl>
                                          <p:spTgt spid="341"/>
                                        </p:tgtEl>
                                        <p:attrNameLst>
                                          <p:attrName>style.visibility</p:attrName>
                                        </p:attrNameLst>
                                      </p:cBhvr>
                                      <p:to>
                                        <p:strVal val="visible"/>
                                      </p:to>
                                    </p:set>
                                    <p:animEffect filter="dissolve" transition="in">
                                      <p:cBhvr>
                                        <p:cTn id="11" dur="1000"/>
                                        <p:tgtEl>
                                          <p:spTgt spid="341"/>
                                        </p:tgtEl>
                                      </p:cBhvr>
                                    </p:animEffect>
                                  </p:childTnLst>
                                </p:cTn>
                              </p:par>
                            </p:childTnLst>
                          </p:cTn>
                        </p:par>
                      </p:childTnLst>
                    </p:cTn>
                  </p:par>
                  <p:par>
                    <p:cTn id="12" fill="hold">
                      <p:stCondLst>
                        <p:cond delay="indefinite"/>
                      </p:stCondLst>
                      <p:childTnLst>
                        <p:par>
                          <p:cTn id="13" fill="hold">
                            <p:stCondLst>
                              <p:cond delay="0"/>
                            </p:stCondLst>
                            <p:childTnLst>
                              <p:par>
                                <p:cTn id="14" presetClass="exit" nodeType="clickEffect" presetID="9" grpId="3" fill="hold">
                                  <p:stCondLst>
                                    <p:cond delay="0"/>
                                  </p:stCondLst>
                                  <p:iterate type="el" backwards="0">
                                    <p:tmAbs val="0"/>
                                  </p:iterate>
                                  <p:childTnLst>
                                    <p:animEffect filter="dissolve" transition="out">
                                      <p:cBhvr>
                                        <p:cTn id="15" dur="1000" fill="hold"/>
                                        <p:tgtEl>
                                          <p:spTgt spid="340"/>
                                        </p:tgtEl>
                                      </p:cBhvr>
                                    </p:animEffect>
                                    <p:set>
                                      <p:cBhvr>
                                        <p:cTn id="16" fill="hold">
                                          <p:stCondLst>
                                            <p:cond delay="999"/>
                                          </p:stCondLst>
                                        </p:cTn>
                                        <p:tgtEl>
                                          <p:spTgt spid="340"/>
                                        </p:tgtEl>
                                        <p:attrNameLst>
                                          <p:attrName>style.visibility</p:attrName>
                                        </p:attrNameLst>
                                      </p:cBhvr>
                                      <p:to>
                                        <p:strVal val="hidden"/>
                                      </p:to>
                                    </p:set>
                                  </p:childTnLst>
                                </p:cTn>
                              </p:par>
                            </p:childTnLst>
                          </p:cTn>
                        </p:par>
                        <p:par>
                          <p:cTn id="17" fill="hold">
                            <p:stCondLst>
                              <p:cond delay="1000"/>
                            </p:stCondLst>
                            <p:childTnLst>
                              <p:par>
                                <p:cTn id="18" presetClass="exit" nodeType="afterEffect" presetID="9" grpId="4" fill="hold">
                                  <p:stCondLst>
                                    <p:cond delay="0"/>
                                  </p:stCondLst>
                                  <p:iterate type="el" backwards="0">
                                    <p:tmAbs val="0"/>
                                  </p:iterate>
                                  <p:childTnLst>
                                    <p:animEffect filter="dissolve" transition="out">
                                      <p:cBhvr>
                                        <p:cTn id="19" dur="1000" fill="hold"/>
                                        <p:tgtEl>
                                          <p:spTgt spid="341"/>
                                        </p:tgtEl>
                                      </p:cBhvr>
                                    </p:animEffect>
                                    <p:set>
                                      <p:cBhvr>
                                        <p:cTn id="20" fill="hold">
                                          <p:stCondLst>
                                            <p:cond delay="999"/>
                                          </p:stCondLst>
                                        </p:cTn>
                                        <p:tgtEl>
                                          <p:spTgt spid="341"/>
                                        </p:tgtEl>
                                        <p:attrNameLst>
                                          <p:attrName>style.visibility</p:attrName>
                                        </p:attrNameLst>
                                      </p:cBhvr>
                                      <p:to>
                                        <p:strVal val="hidden"/>
                                      </p:to>
                                    </p:set>
                                  </p:childTnLst>
                                </p:cTn>
                              </p:par>
                            </p:childTnLst>
                          </p:cTn>
                        </p:par>
                        <p:par>
                          <p:cTn id="21" fill="hold">
                            <p:stCondLst>
                              <p:cond delay="2000"/>
                            </p:stCondLst>
                            <p:childTnLst>
                              <p:par>
                                <p:cTn id="22" presetClass="entr" nodeType="afterEffect" presetSubtype="0" presetID="1" grpId="5" fill="hold">
                                  <p:stCondLst>
                                    <p:cond delay="0"/>
                                  </p:stCondLst>
                                  <p:iterate type="el" backwards="0">
                                    <p:tmAbs val="0"/>
                                  </p:iterate>
                                  <p:childTnLst>
                                    <p:set>
                                      <p:cBhvr>
                                        <p:cTn id="23" fill="hold"/>
                                        <p:tgtEl>
                                          <p:spTgt spid="350"/>
                                        </p:tgtEl>
                                        <p:attrNameLst>
                                          <p:attrName>style.visibility</p:attrName>
                                        </p:attrNameLst>
                                      </p:cBhvr>
                                      <p:to>
                                        <p:strVal val="visible"/>
                                      </p:to>
                                    </p:set>
                                  </p:childTnLst>
                                </p:cTn>
                              </p:par>
                            </p:childTnLst>
                          </p:cTn>
                        </p:par>
                        <p:par>
                          <p:cTn id="24" fill="hold">
                            <p:stCondLst>
                              <p:cond delay="2000"/>
                            </p:stCondLst>
                            <p:childTnLst>
                              <p:par>
                                <p:cTn id="25" presetClass="entr" nodeType="afterEffect" presetSubtype="2" presetID="22" grpId="6" fill="hold">
                                  <p:stCondLst>
                                    <p:cond delay="0"/>
                                  </p:stCondLst>
                                  <p:iterate type="el" backwards="0">
                                    <p:tmAbs val="0"/>
                                  </p:iterate>
                                  <p:childTnLst>
                                    <p:set>
                                      <p:cBhvr>
                                        <p:cTn id="26" fill="hold"/>
                                        <p:tgtEl>
                                          <p:spTgt spid="349"/>
                                        </p:tgtEl>
                                        <p:attrNameLst>
                                          <p:attrName>style.visibility</p:attrName>
                                        </p:attrNameLst>
                                      </p:cBhvr>
                                      <p:to>
                                        <p:strVal val="visible"/>
                                      </p:to>
                                    </p:set>
                                    <p:animEffect filter="wipe(right)" transition="in">
                                      <p:cBhvr>
                                        <p:cTn id="27" dur="3000"/>
                                        <p:tgtEl>
                                          <p:spTgt spid="3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0" grpId="5"/>
      <p:bldP build="whole" bldLvl="1" animBg="1" rev="0" advAuto="0" spid="341" grpId="4"/>
      <p:bldP build="whole" bldLvl="1" animBg="1" rev="0" advAuto="0" spid="349" grpId="6"/>
      <p:bldP build="whole" bldLvl="1" animBg="1" rev="0" advAuto="0" spid="340" grpId="1"/>
      <p:bldP build="whole" bldLvl="1" animBg="1" rev="0" advAuto="0" spid="340" grpId="3"/>
      <p:bldP build="whole" bldLvl="1" animBg="1" rev="0" advAuto="0" spid="341" grpId="2"/>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4" name="Shape 354"/>
          <p:cNvSpPr/>
          <p:nvPr/>
        </p:nvSpPr>
        <p:spPr>
          <a:xfrm>
            <a:off x="1680943" y="4387308"/>
            <a:ext cx="2242308"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400">
                <a:latin typeface="Helvetica"/>
                <a:ea typeface="Helvetica"/>
                <a:cs typeface="Helvetica"/>
                <a:sym typeface="Helvetica"/>
              </a:defRPr>
            </a:lvl1pPr>
          </a:lstStyle>
          <a:p>
            <a:pPr/>
            <a:r>
              <a:t>Elite Team</a:t>
            </a:r>
          </a:p>
        </p:txBody>
      </p:sp>
      <p:sp>
        <p:nvSpPr>
          <p:cNvPr id="355" name="Shape 355"/>
          <p:cNvSpPr/>
          <p:nvPr/>
        </p:nvSpPr>
        <p:spPr>
          <a:xfrm>
            <a:off x="81228" y="8784776"/>
            <a:ext cx="2401748" cy="76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200"/>
            </a:pPr>
            <a:r>
              <a:rPr u="sng">
                <a:solidFill>
                  <a:srgbClr val="0000FF"/>
                </a:solidFill>
                <a:uFill>
                  <a:solidFill>
                    <a:srgbClr val="0000FF"/>
                  </a:solidFill>
                </a:uFill>
                <a:hlinkClick r:id="rId3" invalidUrl="" action="" tgtFrame="" tooltip="" history="1" highlightClick="0" endSnd="0"/>
              </a:rPr>
              <a:t>fanpop.com</a:t>
            </a:r>
          </a:p>
          <a:p>
            <a:pPr>
              <a:defRPr sz="2200"/>
            </a:pPr>
            <a:r>
              <a:t>clipart </a:t>
            </a:r>
            <a:r>
              <a:rPr u="sng">
                <a:solidFill>
                  <a:srgbClr val="0000FF"/>
                </a:solidFill>
                <a:uFill>
                  <a:solidFill>
                    <a:srgbClr val="0000FF"/>
                  </a:solidFill>
                </a:uFill>
                <a:hlinkClick r:id="rId4" invalidUrl="" action="" tgtFrame="" tooltip="" history="1" highlightClick="0" endSnd="0"/>
              </a:rPr>
              <a:t>panda.com</a:t>
            </a:r>
          </a:p>
        </p:txBody>
      </p:sp>
      <p:sp>
        <p:nvSpPr>
          <p:cNvPr id="356" name="Shape 356"/>
          <p:cNvSpPr/>
          <p:nvPr/>
        </p:nvSpPr>
        <p:spPr>
          <a:xfrm>
            <a:off x="1231818" y="1283829"/>
            <a:ext cx="3140557" cy="3043759"/>
          </a:xfrm>
          <a:prstGeom prst="rect">
            <a:avLst/>
          </a:prstGeom>
          <a:blipFill>
            <a:blip r:embed="rId5"/>
          </a:blipFill>
          <a:ln w="12700">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sz="3000">
                <a:solidFill>
                  <a:srgbClr val="FFFFFF"/>
                </a:solidFill>
              </a:defRPr>
            </a:lvl1pPr>
          </a:lstStyle>
          <a:p>
            <a:pPr/>
            <a:r>
              <a:t>Elite</a:t>
            </a:r>
          </a:p>
        </p:txBody>
      </p:sp>
      <p:sp>
        <p:nvSpPr>
          <p:cNvPr id="357" name="Shape 357"/>
          <p:cNvSpPr/>
          <p:nvPr/>
        </p:nvSpPr>
        <p:spPr>
          <a:xfrm>
            <a:off x="4367369" y="1330318"/>
            <a:ext cx="3043760" cy="3043760"/>
          </a:xfrm>
          <a:prstGeom prst="rect">
            <a:avLst/>
          </a:prstGeom>
          <a:blipFill>
            <a:blip r:embed="rId6"/>
          </a:blipFill>
          <a:ln w="12700">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4400">
                <a:solidFill>
                  <a:srgbClr val="FFFFFF"/>
                </a:solidFill>
                <a:latin typeface="Helvetica"/>
                <a:ea typeface="Helvetica"/>
                <a:cs typeface="Helvetica"/>
                <a:sym typeface="Helvetica"/>
              </a:defRPr>
            </a:lvl1pPr>
          </a:lstStyle>
          <a:p>
            <a:pPr/>
            <a:r>
              <a:t>Cut</a:t>
            </a:r>
          </a:p>
        </p:txBody>
      </p:sp>
      <p:sp>
        <p:nvSpPr>
          <p:cNvPr id="358" name="Shape 358"/>
          <p:cNvSpPr/>
          <p:nvPr/>
        </p:nvSpPr>
        <p:spPr>
          <a:xfrm>
            <a:off x="1236823" y="4305854"/>
            <a:ext cx="3130547" cy="3015226"/>
          </a:xfrm>
          <a:prstGeom prst="rect">
            <a:avLst/>
          </a:prstGeom>
          <a:blipFill>
            <a:blip r:embed="rId6"/>
          </a:blipFill>
          <a:ln w="12700">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p>
            <a:pPr>
              <a:defRPr b="1" sz="3800">
                <a:solidFill>
                  <a:srgbClr val="FFFFFF"/>
                </a:solidFill>
                <a:latin typeface="Helvetica"/>
                <a:ea typeface="Helvetica"/>
                <a:cs typeface="Helvetica"/>
                <a:sym typeface="Helvetica"/>
              </a:defRPr>
            </a:pPr>
            <a:r>
              <a:t>Rec </a:t>
            </a:r>
          </a:p>
          <a:p>
            <a:pPr>
              <a:defRPr b="1" sz="3800">
                <a:solidFill>
                  <a:srgbClr val="FFFFFF"/>
                </a:solidFill>
                <a:latin typeface="Helvetica"/>
                <a:ea typeface="Helvetica"/>
                <a:cs typeface="Helvetica"/>
                <a:sym typeface="Helvetica"/>
              </a:defRPr>
            </a:pPr>
            <a:r>
              <a:t>League</a:t>
            </a:r>
          </a:p>
        </p:txBody>
      </p:sp>
      <p:sp>
        <p:nvSpPr>
          <p:cNvPr id="359" name="Shape 359"/>
          <p:cNvSpPr/>
          <p:nvPr/>
        </p:nvSpPr>
        <p:spPr>
          <a:xfrm>
            <a:off x="4367369" y="4305854"/>
            <a:ext cx="3015228" cy="3015226"/>
          </a:xfrm>
          <a:prstGeom prst="rect">
            <a:avLst/>
          </a:prstGeom>
          <a:blipFill>
            <a:blip r:embed="rId5"/>
          </a:blipFill>
          <a:ln w="12700">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lIns="50800" tIns="50800" rIns="50800" bIns="50800" anchor="ctr"/>
          <a:lstStyle/>
          <a:p>
            <a:pPr>
              <a:defRPr b="1" sz="3800">
                <a:solidFill>
                  <a:srgbClr val="FFFFFF"/>
                </a:solidFill>
                <a:latin typeface="Helvetica"/>
                <a:ea typeface="Helvetica"/>
                <a:cs typeface="Helvetica"/>
                <a:sym typeface="Helvetica"/>
              </a:defRPr>
            </a:pPr>
            <a:r>
              <a:t>Rec </a:t>
            </a:r>
          </a:p>
          <a:p>
            <a:pPr>
              <a:defRPr b="1" sz="3800">
                <a:solidFill>
                  <a:srgbClr val="FFFFFF"/>
                </a:solidFill>
                <a:latin typeface="Helvetica"/>
                <a:ea typeface="Helvetica"/>
                <a:cs typeface="Helvetica"/>
                <a:sym typeface="Helvetica"/>
              </a:defRPr>
            </a:pPr>
            <a:r>
              <a:t>League</a:t>
            </a:r>
          </a:p>
        </p:txBody>
      </p:sp>
      <p:pic>
        <p:nvPicPr>
          <p:cNvPr id="360" name="hockey-clip-art-RiGyzaxiL.gif"/>
          <p:cNvPicPr>
            <a:picLocks noChangeAspect="1"/>
          </p:cNvPicPr>
          <p:nvPr/>
        </p:nvPicPr>
        <p:blipFill>
          <a:blip r:embed="rId7">
            <a:extLst/>
          </a:blip>
          <a:stretch>
            <a:fillRect/>
          </a:stretch>
        </p:blipFill>
        <p:spPr>
          <a:xfrm>
            <a:off x="1715771" y="1516579"/>
            <a:ext cx="2417736" cy="2729430"/>
          </a:xfrm>
          <a:prstGeom prst="rect">
            <a:avLst/>
          </a:prstGeom>
          <a:ln w="12700">
            <a:miter lim="400000"/>
          </a:ln>
        </p:spPr>
      </p:pic>
      <p:pic>
        <p:nvPicPr>
          <p:cNvPr id="361" name="Screen Shot 2016-01-29 at 3.36.42 PM.png"/>
          <p:cNvPicPr>
            <a:picLocks noChangeAspect="1"/>
          </p:cNvPicPr>
          <p:nvPr/>
        </p:nvPicPr>
        <p:blipFill>
          <a:blip r:embed="rId8">
            <a:extLst/>
          </a:blip>
          <a:stretch>
            <a:fillRect/>
          </a:stretch>
        </p:blipFill>
        <p:spPr>
          <a:xfrm>
            <a:off x="4746175" y="4750693"/>
            <a:ext cx="2142829" cy="2125548"/>
          </a:xfrm>
          <a:prstGeom prst="rect">
            <a:avLst/>
          </a:prstGeom>
          <a:ln w="12700">
            <a:miter lim="400000"/>
          </a:ln>
        </p:spPr>
      </p:pic>
      <p:pic>
        <p:nvPicPr>
          <p:cNvPr id="362" name="hockey-clip-art-a_smiling_kid_playing_hockey_0521-1003-2615-0735_SMU.jpg"/>
          <p:cNvPicPr>
            <a:picLocks noChangeAspect="1"/>
          </p:cNvPicPr>
          <p:nvPr/>
        </p:nvPicPr>
        <p:blipFill>
          <a:blip r:embed="rId9">
            <a:extLst/>
          </a:blip>
          <a:stretch>
            <a:fillRect/>
          </a:stretch>
        </p:blipFill>
        <p:spPr>
          <a:xfrm>
            <a:off x="1887248" y="4588223"/>
            <a:ext cx="1829697" cy="2450488"/>
          </a:xfrm>
          <a:prstGeom prst="rect">
            <a:avLst/>
          </a:prstGeom>
          <a:ln w="12700">
            <a:miter lim="400000"/>
          </a:ln>
        </p:spPr>
      </p:pic>
      <p:pic>
        <p:nvPicPr>
          <p:cNvPr id="363" name="Caillou-the-Hockey-Player-caillou-20202686-330-420.jpg"/>
          <p:cNvPicPr>
            <a:picLocks noChangeAspect="1"/>
          </p:cNvPicPr>
          <p:nvPr/>
        </p:nvPicPr>
        <p:blipFill>
          <a:blip r:embed="rId10">
            <a:extLst/>
          </a:blip>
          <a:stretch>
            <a:fillRect/>
          </a:stretch>
        </p:blipFill>
        <p:spPr>
          <a:xfrm>
            <a:off x="4926558" y="1580465"/>
            <a:ext cx="1925383" cy="2450487"/>
          </a:xfrm>
          <a:prstGeom prst="rect">
            <a:avLst/>
          </a:prstGeom>
          <a:ln w="12700">
            <a:miter lim="400000"/>
          </a:ln>
        </p:spPr>
      </p:pic>
      <p:sp>
        <p:nvSpPr>
          <p:cNvPr id="364" name="Shape 364"/>
          <p:cNvSpPr/>
          <p:nvPr/>
        </p:nvSpPr>
        <p:spPr>
          <a:xfrm>
            <a:off x="8306848" y="2671563"/>
            <a:ext cx="4244182" cy="4813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4400">
                <a:latin typeface="Helvetica"/>
                <a:ea typeface="Helvetica"/>
                <a:cs typeface="Helvetica"/>
                <a:sym typeface="Helvetica"/>
              </a:defRPr>
            </a:pPr>
            <a:r>
              <a:t>6y 11m</a:t>
            </a:r>
          </a:p>
          <a:p>
            <a:pPr>
              <a:defRPr b="1" sz="4400">
                <a:latin typeface="Helvetica"/>
                <a:ea typeface="Helvetica"/>
                <a:cs typeface="Helvetica"/>
                <a:sym typeface="Helvetica"/>
              </a:defRPr>
            </a:pPr>
            <a:r>
              <a:t>13% older than</a:t>
            </a:r>
          </a:p>
          <a:p>
            <a:pPr>
              <a:defRPr b="1" sz="4400">
                <a:latin typeface="Helvetica"/>
                <a:ea typeface="Helvetica"/>
                <a:cs typeface="Helvetica"/>
                <a:sym typeface="Helvetica"/>
              </a:defRPr>
            </a:pPr>
            <a:r>
              <a:t>6y 1m</a:t>
            </a:r>
          </a:p>
          <a:p>
            <a:pPr>
              <a:defRPr b="1" sz="4400">
                <a:latin typeface="Helvetica"/>
                <a:ea typeface="Helvetica"/>
                <a:cs typeface="Helvetica"/>
                <a:sym typeface="Helvetica"/>
              </a:defRPr>
            </a:pPr>
          </a:p>
          <a:p>
            <a:pPr>
              <a:defRPr b="1" sz="4400">
                <a:latin typeface="Helvetica"/>
                <a:ea typeface="Helvetica"/>
                <a:cs typeface="Helvetica"/>
                <a:sym typeface="Helvetica"/>
              </a:defRPr>
            </a:pPr>
            <a:r>
              <a:t>Better or </a:t>
            </a:r>
          </a:p>
          <a:p>
            <a:pPr>
              <a:defRPr b="1" sz="4400">
                <a:latin typeface="Helvetica"/>
                <a:ea typeface="Helvetica"/>
                <a:cs typeface="Helvetica"/>
                <a:sym typeface="Helvetica"/>
              </a:defRPr>
            </a:pPr>
            <a:r>
              <a:t>just Older?</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32" presetID="23" grpId="1" fill="hold">
                                  <p:stCondLst>
                                    <p:cond delay="0"/>
                                  </p:stCondLst>
                                  <p:iterate type="el" backwards="0">
                                    <p:tmAbs val="0"/>
                                  </p:iterate>
                                  <p:childTnLst>
                                    <p:anim calcmode="lin" valueType="num">
                                      <p:cBhvr>
                                        <p:cTn id="6" dur="2000" fill="hold"/>
                                        <p:tgtEl>
                                          <p:spTgt spid="363"/>
                                        </p:tgtEl>
                                        <p:attrNameLst>
                                          <p:attrName>ppt_w</p:attrName>
                                        </p:attrNameLst>
                                      </p:cBhvr>
                                      <p:tavLst>
                                        <p:tav tm="0">
                                          <p:val>
                                            <p:strVal val="ppt_w"/>
                                          </p:val>
                                        </p:tav>
                                        <p:tav tm="100000">
                                          <p:val>
                                            <p:fltVal val="0"/>
                                          </p:val>
                                        </p:tav>
                                      </p:tavLst>
                                    </p:anim>
                                    <p:anim calcmode="lin" valueType="num">
                                      <p:cBhvr>
                                        <p:cTn id="7" dur="2000" fill="hold"/>
                                        <p:tgtEl>
                                          <p:spTgt spid="363"/>
                                        </p:tgtEl>
                                        <p:attrNameLst>
                                          <p:attrName>ppt_h</p:attrName>
                                        </p:attrNameLst>
                                      </p:cBhvr>
                                      <p:tavLst>
                                        <p:tav tm="0">
                                          <p:val>
                                            <p:strVal val="ppt_h"/>
                                          </p:val>
                                        </p:tav>
                                        <p:tav tm="100000">
                                          <p:val>
                                            <p:fltVal val="0"/>
                                          </p:val>
                                        </p:tav>
                                      </p:tavLst>
                                    </p:anim>
                                    <p:set>
                                      <p:cBhvr>
                                        <p:cTn id="8" fill="hold">
                                          <p:stCondLst>
                                            <p:cond delay="1999"/>
                                          </p:stCondLst>
                                        </p:cTn>
                                        <p:tgtEl>
                                          <p:spTgt spid="363"/>
                                        </p:tgtEl>
                                        <p:attrNameLst>
                                          <p:attrName>style.visibility</p:attrName>
                                        </p:attrNameLst>
                                      </p:cBhvr>
                                      <p:to>
                                        <p:strVal val="hidden"/>
                                      </p:to>
                                    </p:set>
                                  </p:childTnLst>
                                </p:cTn>
                              </p:par>
                            </p:childTnLst>
                          </p:cTn>
                        </p:par>
                        <p:par>
                          <p:cTn id="9" fill="hold">
                            <p:stCondLst>
                              <p:cond delay="2000"/>
                            </p:stCondLst>
                            <p:childTnLst>
                              <p:par>
                                <p:cTn id="10" presetClass="exit" nodeType="afterEffect" presetSubtype="32" presetID="23" grpId="2" fill="hold">
                                  <p:stCondLst>
                                    <p:cond delay="0"/>
                                  </p:stCondLst>
                                  <p:iterate type="el" backwards="0">
                                    <p:tmAbs val="0"/>
                                  </p:iterate>
                                  <p:childTnLst>
                                    <p:anim calcmode="lin" valueType="num">
                                      <p:cBhvr>
                                        <p:cTn id="11" dur="1500" fill="hold"/>
                                        <p:tgtEl>
                                          <p:spTgt spid="361"/>
                                        </p:tgtEl>
                                        <p:attrNameLst>
                                          <p:attrName>ppt_w</p:attrName>
                                        </p:attrNameLst>
                                      </p:cBhvr>
                                      <p:tavLst>
                                        <p:tav tm="0">
                                          <p:val>
                                            <p:strVal val="ppt_w"/>
                                          </p:val>
                                        </p:tav>
                                        <p:tav tm="100000">
                                          <p:val>
                                            <p:fltVal val="0"/>
                                          </p:val>
                                        </p:tav>
                                      </p:tavLst>
                                    </p:anim>
                                    <p:anim calcmode="lin" valueType="num">
                                      <p:cBhvr>
                                        <p:cTn id="12" dur="1500" fill="hold"/>
                                        <p:tgtEl>
                                          <p:spTgt spid="361"/>
                                        </p:tgtEl>
                                        <p:attrNameLst>
                                          <p:attrName>ppt_h</p:attrName>
                                        </p:attrNameLst>
                                      </p:cBhvr>
                                      <p:tavLst>
                                        <p:tav tm="0">
                                          <p:val>
                                            <p:strVal val="ppt_h"/>
                                          </p:val>
                                        </p:tav>
                                        <p:tav tm="100000">
                                          <p:val>
                                            <p:fltVal val="0"/>
                                          </p:val>
                                        </p:tav>
                                      </p:tavLst>
                                    </p:anim>
                                    <p:set>
                                      <p:cBhvr>
                                        <p:cTn id="13" fill="hold">
                                          <p:stCondLst>
                                            <p:cond delay="1499"/>
                                          </p:stCondLst>
                                        </p:cTn>
                                        <p:tgtEl>
                                          <p:spTgt spid="361"/>
                                        </p:tgtEl>
                                        <p:attrNameLst>
                                          <p:attrName>style.visibility</p:attrName>
                                        </p:attrNameLst>
                                      </p:cBhvr>
                                      <p:to>
                                        <p:strVal val="hidden"/>
                                      </p:to>
                                    </p:set>
                                  </p:childTnLst>
                                </p:cTn>
                              </p:par>
                            </p:childTnLst>
                          </p:cTn>
                        </p:par>
                        <p:par>
                          <p:cTn id="14" fill="hold">
                            <p:stCondLst>
                              <p:cond delay="3500"/>
                            </p:stCondLst>
                            <p:childTnLst>
                              <p:par>
                                <p:cTn id="15" presetClass="exit" nodeType="afterEffect" presetSubtype="32" presetID="23" grpId="3" fill="hold">
                                  <p:stCondLst>
                                    <p:cond delay="0"/>
                                  </p:stCondLst>
                                  <p:iterate type="el" backwards="0">
                                    <p:tmAbs val="0"/>
                                  </p:iterate>
                                  <p:childTnLst>
                                    <p:anim calcmode="lin" valueType="num">
                                      <p:cBhvr>
                                        <p:cTn id="16" dur="1500" fill="hold"/>
                                        <p:tgtEl>
                                          <p:spTgt spid="362"/>
                                        </p:tgtEl>
                                        <p:attrNameLst>
                                          <p:attrName>ppt_w</p:attrName>
                                        </p:attrNameLst>
                                      </p:cBhvr>
                                      <p:tavLst>
                                        <p:tav tm="0">
                                          <p:val>
                                            <p:strVal val="ppt_w"/>
                                          </p:val>
                                        </p:tav>
                                        <p:tav tm="100000">
                                          <p:val>
                                            <p:fltVal val="0"/>
                                          </p:val>
                                        </p:tav>
                                      </p:tavLst>
                                    </p:anim>
                                    <p:anim calcmode="lin" valueType="num">
                                      <p:cBhvr>
                                        <p:cTn id="17" dur="1500" fill="hold"/>
                                        <p:tgtEl>
                                          <p:spTgt spid="362"/>
                                        </p:tgtEl>
                                        <p:attrNameLst>
                                          <p:attrName>ppt_h</p:attrName>
                                        </p:attrNameLst>
                                      </p:cBhvr>
                                      <p:tavLst>
                                        <p:tav tm="0">
                                          <p:val>
                                            <p:strVal val="ppt_h"/>
                                          </p:val>
                                        </p:tav>
                                        <p:tav tm="100000">
                                          <p:val>
                                            <p:fltVal val="0"/>
                                          </p:val>
                                        </p:tav>
                                      </p:tavLst>
                                    </p:anim>
                                    <p:set>
                                      <p:cBhvr>
                                        <p:cTn id="18" fill="hold">
                                          <p:stCondLst>
                                            <p:cond delay="1499"/>
                                          </p:stCondLst>
                                        </p:cTn>
                                        <p:tgtEl>
                                          <p:spTgt spid="362"/>
                                        </p:tgtEl>
                                        <p:attrNameLst>
                                          <p:attrName>style.visibility</p:attrName>
                                        </p:attrNameLst>
                                      </p:cBhvr>
                                      <p:to>
                                        <p:strVal val="hidden"/>
                                      </p:to>
                                    </p:set>
                                  </p:childTnLst>
                                </p:cTn>
                              </p:par>
                            </p:childTnLst>
                          </p:cTn>
                        </p:par>
                        <p:par>
                          <p:cTn id="19" fill="hold">
                            <p:stCondLst>
                              <p:cond delay="0"/>
                            </p:stCondLst>
                            <p:childTnLst>
                              <p:par>
                                <p:cTn id="20" presetClass="path" nodeType="withEffect" presetSubtype="0" presetID="-1" grpId="4" accel="50000" decel="50000" fill="hold">
                                  <p:stCondLst>
                                    <p:cond delay="0"/>
                                  </p:stCondLst>
                                  <p:childTnLst>
                                    <p:animMotion path="M 0.000000 0.000000 L 0.056285 0.063616" origin="layout" pathEditMode="relative">
                                      <p:cBhvr>
                                        <p:cTn id="21" dur="1000" fill="hold"/>
                                        <p:tgtEl>
                                          <p:spTgt spid="357"/>
                                        </p:tgtEl>
                                        <p:attrNameLst>
                                          <p:attrName>ppt_x</p:attrName>
                                          <p:attrName>ppt_y</p:attrName>
                                        </p:attrNameLst>
                                      </p:cBhvr>
                                    </p:animMotion>
                                  </p:childTnLst>
                                </p:cTn>
                              </p:par>
                            </p:childTnLst>
                          </p:cTn>
                        </p:par>
                        <p:par>
                          <p:cTn id="22" fill="hold">
                            <p:stCondLst>
                              <p:cond delay="0"/>
                            </p:stCondLst>
                            <p:childTnLst>
                              <p:par>
                                <p:cTn id="23" presetClass="path" nodeType="withEffect" presetSubtype="0" presetID="-1" grpId="5" accel="50000" decel="50000" fill="hold">
                                  <p:stCondLst>
                                    <p:cond delay="0"/>
                                  </p:stCondLst>
                                  <p:childTnLst>
                                    <p:animMotion path="M 0.000000 0.000000 L 0.059404 0.191214" origin="layout" pathEditMode="relative">
                                      <p:cBhvr>
                                        <p:cTn id="24" dur="1000" fill="hold"/>
                                        <p:tgtEl>
                                          <p:spTgt spid="359"/>
                                        </p:tgtEl>
                                        <p:attrNameLst>
                                          <p:attrName>ppt_x</p:attrName>
                                          <p:attrName>ppt_y</p:attrName>
                                        </p:attrNameLst>
                                      </p:cBhvr>
                                    </p:animMotion>
                                  </p:childTnLst>
                                </p:cTn>
                              </p:par>
                            </p:childTnLst>
                          </p:cTn>
                        </p:par>
                        <p:par>
                          <p:cTn id="25" fill="hold">
                            <p:stCondLst>
                              <p:cond delay="0"/>
                            </p:stCondLst>
                            <p:childTnLst>
                              <p:par>
                                <p:cTn id="26" presetClass="path" nodeType="withEffect" presetSubtype="0" presetID="-1" grpId="6" accel="50000" decel="50000" fill="hold">
                                  <p:stCondLst>
                                    <p:cond delay="0"/>
                                  </p:stCondLst>
                                  <p:childTnLst>
                                    <p:animMotion path="M 0.000000 0.000000 L 0.057624 0.203350" origin="layout" pathEditMode="relative">
                                      <p:cBhvr>
                                        <p:cTn id="27" dur="1000" fill="hold"/>
                                        <p:tgtEl>
                                          <p:spTgt spid="358"/>
                                        </p:tgtEl>
                                        <p:attrNameLst>
                                          <p:attrName>ppt_x</p:attrName>
                                          <p:attrName>ppt_y</p:attrName>
                                        </p:attrNameLst>
                                      </p:cBhvr>
                                    </p:animMotion>
                                  </p:childTnLst>
                                </p:cTn>
                              </p:par>
                            </p:childTnLst>
                          </p:cTn>
                        </p:par>
                        <p:par>
                          <p:cTn id="28" fill="hold">
                            <p:stCondLst>
                              <p:cond delay="0"/>
                            </p:stCondLst>
                            <p:childTnLst>
                              <p:par>
                                <p:cTn id="29" presetClass="emph" nodeType="afterEffect" presetID="9" grpId="7" fill="hold">
                                  <p:stCondLst>
                                    <p:cond delay="0"/>
                                  </p:stCondLst>
                                  <p:childTnLst>
                                    <p:set>
                                      <p:cBhvr>
                                        <p:cTn id="30" dur="indefinite" fill="hold"/>
                                        <p:tgtEl>
                                          <p:spTgt spid="362"/>
                                        </p:tgtEl>
                                        <p:attrNameLst>
                                          <p:attrName>style.opacity</p:attrName>
                                        </p:attrNameLst>
                                      </p:cBhvr>
                                      <p:to>
                                        <p:strVal val="0.50"/>
                                      </p:to>
                                    </p:set>
                                    <p:animEffect filter="image" prLst="opacity: 0.50; ">
                                      <p:cBhvr>
                                        <p:cTn id="31" dur="indefinite" fill="hold"/>
                                        <p:tgtEl>
                                          <p:spTgt spid="362"/>
                                        </p:tgtEl>
                                      </p:cBhvr>
                                    </p:animEffect>
                                  </p:childTnLst>
                                </p:cTn>
                              </p:par>
                            </p:childTnLst>
                          </p:cTn>
                        </p:par>
                        <p:par>
                          <p:cTn id="32" fill="hold">
                            <p:stCondLst>
                              <p:cond delay="0"/>
                            </p:stCondLst>
                            <p:childTnLst>
                              <p:par>
                                <p:cTn id="33" presetClass="emph" nodeType="withEffect" presetID="9" grpId="8" fill="hold">
                                  <p:stCondLst>
                                    <p:cond delay="0"/>
                                  </p:stCondLst>
                                  <p:childTnLst>
                                    <p:set>
                                      <p:cBhvr>
                                        <p:cTn id="34" dur="indefinite" fill="hold"/>
                                        <p:tgtEl>
                                          <p:spTgt spid="361"/>
                                        </p:tgtEl>
                                        <p:attrNameLst>
                                          <p:attrName>style.opacity</p:attrName>
                                        </p:attrNameLst>
                                      </p:cBhvr>
                                      <p:to>
                                        <p:strVal val="0.50"/>
                                      </p:to>
                                    </p:set>
                                    <p:animEffect filter="image" prLst="opacity: 0.50; ">
                                      <p:cBhvr>
                                        <p:cTn id="35" dur="indefinite" fill="hold"/>
                                        <p:tgtEl>
                                          <p:spTgt spid="361"/>
                                        </p:tgtEl>
                                      </p:cBhvr>
                                    </p:animEffect>
                                  </p:childTnLst>
                                </p:cTn>
                              </p:par>
                            </p:childTnLst>
                          </p:cTn>
                        </p:par>
                        <p:par>
                          <p:cTn id="36" fill="hold">
                            <p:stCondLst>
                              <p:cond delay="1000"/>
                            </p:stCondLst>
                            <p:childTnLst>
                              <p:par>
                                <p:cTn id="37" presetClass="entr" nodeType="afterEffect" presetSubtype="0" presetID="1" grpId="9" fill="hold">
                                  <p:stCondLst>
                                    <p:cond delay="0"/>
                                  </p:stCondLst>
                                  <p:iterate type="el" backwards="0">
                                    <p:tmAbs val="0"/>
                                  </p:iterate>
                                  <p:childTnLst>
                                    <p:set>
                                      <p:cBhvr>
                                        <p:cTn id="38" fill="hold"/>
                                        <p:tgtEl>
                                          <p:spTgt spid="364"/>
                                        </p:tgtEl>
                                        <p:attrNameLst>
                                          <p:attrName>style.visibility</p:attrName>
                                        </p:attrNameLst>
                                      </p:cBhvr>
                                      <p:to>
                                        <p:strVal val="visible"/>
                                      </p:to>
                                    </p:set>
                                  </p:childTnLst>
                                </p:cTn>
                              </p:par>
                            </p:childTnLst>
                          </p:cTn>
                        </p:par>
                        <p:par>
                          <p:cTn id="39" fill="hold">
                            <p:stCondLst>
                              <p:cond delay="0"/>
                            </p:stCondLst>
                            <p:childTnLst>
                              <p:par>
                                <p:cTn id="40" presetClass="emph" nodeType="afterEffect" presetID="9" grpId="10" fill="hold">
                                  <p:stCondLst>
                                    <p:cond delay="0"/>
                                  </p:stCondLst>
                                  <p:childTnLst>
                                    <p:set>
                                      <p:cBhvr>
                                        <p:cTn id="41" dur="indefinite" fill="hold"/>
                                        <p:tgtEl>
                                          <p:spTgt spid="357"/>
                                        </p:tgtEl>
                                        <p:attrNameLst>
                                          <p:attrName>style.opacity</p:attrName>
                                        </p:attrNameLst>
                                      </p:cBhvr>
                                      <p:to>
                                        <p:strVal val="0.30"/>
                                      </p:to>
                                    </p:set>
                                    <p:animEffect filter="image" prLst="opacity: 0.30; ">
                                      <p:cBhvr>
                                        <p:cTn id="42" dur="indefinite" fill="hold"/>
                                        <p:tgtEl>
                                          <p:spTgt spid="357"/>
                                        </p:tgtEl>
                                      </p:cBhvr>
                                    </p:animEffect>
                                  </p:childTnLst>
                                </p:cTn>
                              </p:par>
                            </p:childTnLst>
                          </p:cTn>
                        </p:par>
                        <p:par>
                          <p:cTn id="43" fill="hold">
                            <p:stCondLst>
                              <p:cond delay="0"/>
                            </p:stCondLst>
                            <p:childTnLst>
                              <p:par>
                                <p:cTn id="44" presetClass="emph" nodeType="withEffect" presetID="9" grpId="11" fill="hold">
                                  <p:stCondLst>
                                    <p:cond delay="0"/>
                                  </p:stCondLst>
                                  <p:childTnLst>
                                    <p:set>
                                      <p:cBhvr>
                                        <p:cTn id="45" dur="indefinite" fill="hold"/>
                                        <p:tgtEl>
                                          <p:spTgt spid="358"/>
                                        </p:tgtEl>
                                        <p:attrNameLst>
                                          <p:attrName>style.opacity</p:attrName>
                                        </p:attrNameLst>
                                      </p:cBhvr>
                                      <p:to>
                                        <p:strVal val="0.50"/>
                                      </p:to>
                                    </p:set>
                                    <p:animEffect filter="image" prLst="opacity: 0.50; ">
                                      <p:cBhvr>
                                        <p:cTn id="46" dur="indefinite" fill="hold"/>
                                        <p:tgtEl>
                                          <p:spTgt spid="358"/>
                                        </p:tgtEl>
                                      </p:cBhvr>
                                    </p:animEffect>
                                  </p:childTnLst>
                                </p:cTn>
                              </p:par>
                            </p:childTnLst>
                          </p:cTn>
                        </p:par>
                        <p:par>
                          <p:cTn id="47" fill="hold">
                            <p:stCondLst>
                              <p:cond delay="0"/>
                            </p:stCondLst>
                            <p:childTnLst>
                              <p:par>
                                <p:cTn id="48" presetClass="emph" nodeType="withEffect" presetID="9" grpId="12" fill="hold">
                                  <p:stCondLst>
                                    <p:cond delay="0"/>
                                  </p:stCondLst>
                                  <p:childTnLst>
                                    <p:set>
                                      <p:cBhvr>
                                        <p:cTn id="49" dur="indefinite" fill="hold"/>
                                        <p:tgtEl>
                                          <p:spTgt spid="359"/>
                                        </p:tgtEl>
                                        <p:attrNameLst>
                                          <p:attrName>style.opacity</p:attrName>
                                        </p:attrNameLst>
                                      </p:cBhvr>
                                      <p:to>
                                        <p:strVal val="0.50"/>
                                      </p:to>
                                    </p:set>
                                    <p:animEffect filter="image" prLst="opacity: 0.50; ">
                                      <p:cBhvr>
                                        <p:cTn id="50" dur="indefinite" fill="hold"/>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2" grpId="7"/>
      <p:bldP build="whole" bldLvl="1" animBg="1" rev="0" advAuto="0" spid="361" grpId="2"/>
      <p:bldP build="whole" bldLvl="1" animBg="1" rev="0" advAuto="0" spid="364" grpId="9"/>
      <p:bldP build="whole" bldLvl="1" animBg="1" rev="0" advAuto="0" spid="359" grpId="12"/>
      <p:bldP build="whole" bldLvl="1" animBg="1" rev="0" advAuto="0" spid="363" grpId="1"/>
      <p:bldP build="whole" bldLvl="1" animBg="1" rev="0" advAuto="0" spid="361" grpId="8"/>
      <p:bldP build="whole" bldLvl="1" animBg="1" rev="0" advAuto="0" spid="358" grpId="11"/>
      <p:bldP build="whole" bldLvl="1" animBg="1" rev="0" advAuto="0" spid="362" grpId="3"/>
      <p:bldP build="whole" bldLvl="1" animBg="1" rev="0" advAuto="0" spid="357" grpId="10"/>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68" name="image8.png"/>
          <p:cNvPicPr>
            <a:picLocks noChangeAspect="1"/>
          </p:cNvPicPr>
          <p:nvPr/>
        </p:nvPicPr>
        <p:blipFill>
          <a:blip r:embed="rId2">
            <a:extLst/>
          </a:blip>
          <a:stretch>
            <a:fillRect/>
          </a:stretch>
        </p:blipFill>
        <p:spPr>
          <a:xfrm>
            <a:off x="886375" y="1527438"/>
            <a:ext cx="10328309" cy="6884894"/>
          </a:xfrm>
          <a:prstGeom prst="rect">
            <a:avLst/>
          </a:prstGeom>
          <a:ln w="12700">
            <a:miter lim="400000"/>
          </a:ln>
        </p:spPr>
      </p:pic>
      <p:sp>
        <p:nvSpPr>
          <p:cNvPr id="369" name="Shape 369"/>
          <p:cNvSpPr/>
          <p:nvPr>
            <p:ph type="body" sz="quarter" idx="4294967295"/>
          </p:nvPr>
        </p:nvSpPr>
        <p:spPr>
          <a:xfrm>
            <a:off x="459765" y="903638"/>
            <a:ext cx="12101691" cy="424254"/>
          </a:xfrm>
          <a:prstGeom prst="rect">
            <a:avLst/>
          </a:prstGeom>
        </p:spPr>
        <p:txBody>
          <a:bodyPr lIns="58352" tIns="58352" rIns="58352" bIns="58352" anchor="t"/>
          <a:lstStyle>
            <a:lvl1pPr marL="0" indent="0" algn="ctr" defTabSz="650240">
              <a:spcBef>
                <a:spcPts val="0"/>
              </a:spcBef>
              <a:buSzTx/>
              <a:buFont typeface="Arial"/>
              <a:buNone/>
              <a:defRPr b="1" sz="1800">
                <a:solidFill>
                  <a:srgbClr val="1F497D"/>
                </a:solidFill>
                <a:latin typeface="Calibri"/>
                <a:ea typeface="Calibri"/>
                <a:cs typeface="Calibri"/>
                <a:sym typeface="Calibri"/>
              </a:defRPr>
            </a:lvl1pPr>
          </a:lstStyle>
          <a:p>
            <a:pPr>
              <a:defRPr b="0" sz="4400">
                <a:solidFill>
                  <a:srgbClr val="000000"/>
                </a:solidFill>
              </a:defRPr>
            </a:pPr>
            <a:r>
              <a:rPr b="1" sz="1800">
                <a:solidFill>
                  <a:srgbClr val="1F497D"/>
                </a:solidFill>
              </a:rPr>
              <a:t>Figure 2. Percentage of draftees and productivity by relative age.</a:t>
            </a:r>
          </a:p>
        </p:txBody>
      </p:sp>
      <p:sp>
        <p:nvSpPr>
          <p:cNvPr id="370" name="Shape 370"/>
          <p:cNvSpPr/>
          <p:nvPr/>
        </p:nvSpPr>
        <p:spPr>
          <a:xfrm>
            <a:off x="459765" y="8301536"/>
            <a:ext cx="11871808" cy="548506"/>
          </a:xfrm>
          <a:prstGeom prst="rect">
            <a:avLst/>
          </a:prstGeom>
          <a:ln w="12700">
            <a:miter lim="400000"/>
          </a:ln>
          <a:extLst>
            <a:ext uri="{C572A759-6A51-4108-AA02-DFA0A04FC94B}">
              <ma14:wrappingTextBoxFlag xmlns:ma14="http://schemas.microsoft.com/office/mac/drawingml/2011/main" val="1"/>
            </a:ext>
          </a:extLst>
        </p:spPr>
        <p:txBody>
          <a:bodyPr lIns="58352" tIns="58352" rIns="58352" bIns="58352">
            <a:spAutoFit/>
          </a:bodyPr>
          <a:lstStyle/>
          <a:p>
            <a:pPr algn="l" defTabSz="650240">
              <a:defRPr sz="2400">
                <a:latin typeface="Calibri"/>
                <a:ea typeface="Calibri"/>
                <a:cs typeface="Calibri"/>
                <a:sym typeface="Calibri"/>
              </a:defRPr>
            </a:pPr>
            <a:r>
              <a:rPr sz="1400"/>
              <a:t>Deaner RO, Lowen A, Cobley S (2013) Born at the Wrong Time: Selection Bias in the NHL Draft. PLoS ONE 8(2): e57753. doi:10.1371/journal.pone.0057753</a:t>
            </a:r>
            <a:endParaRPr sz="1400"/>
          </a:p>
          <a:p>
            <a:pPr algn="l" defTabSz="650240">
              <a:defRPr sz="2400">
                <a:latin typeface="Calibri"/>
                <a:ea typeface="Calibri"/>
                <a:cs typeface="Calibri"/>
                <a:sym typeface="Calibri"/>
              </a:defRPr>
            </a:pPr>
            <a:r>
              <a:rPr sz="1400" u="sng">
                <a:solidFill>
                  <a:srgbClr val="0000FF"/>
                </a:solidFill>
                <a:uFill>
                  <a:solidFill>
                    <a:srgbClr val="0000FF"/>
                  </a:solidFill>
                </a:uFill>
                <a:hlinkClick r:id="rId3" invalidUrl="" action="" tgtFrame="" tooltip="" history="1" highlightClick="0" endSnd="0"/>
              </a:rPr>
              <a:t>http://127.0.0.1:8081/plosone/article?id=info:doi/10.1371/journal.pone.0057753</a:t>
            </a:r>
          </a:p>
        </p:txBody>
      </p:sp>
      <p:pic>
        <p:nvPicPr>
          <p:cNvPr id="371" name="image9.png"/>
          <p:cNvPicPr>
            <a:picLocks noChangeAspect="1"/>
          </p:cNvPicPr>
          <p:nvPr/>
        </p:nvPicPr>
        <p:blipFill>
          <a:blip r:embed="rId4">
            <a:extLst/>
          </a:blip>
          <a:stretch>
            <a:fillRect/>
          </a:stretch>
        </p:blipFill>
        <p:spPr>
          <a:xfrm>
            <a:off x="9786440" y="9020487"/>
            <a:ext cx="3136260" cy="653428"/>
          </a:xfrm>
          <a:prstGeom prst="rect">
            <a:avLst/>
          </a:prstGeom>
          <a:ln w="12700">
            <a:miter lim="400000"/>
          </a:ln>
        </p:spPr>
      </p:pic>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73" name="image8.png"/>
          <p:cNvPicPr>
            <a:picLocks noChangeAspect="1"/>
          </p:cNvPicPr>
          <p:nvPr/>
        </p:nvPicPr>
        <p:blipFill>
          <a:blip r:embed="rId2">
            <a:extLst/>
          </a:blip>
          <a:stretch>
            <a:fillRect/>
          </a:stretch>
        </p:blipFill>
        <p:spPr>
          <a:xfrm>
            <a:off x="-83365" y="1058709"/>
            <a:ext cx="13171531" cy="8780199"/>
          </a:xfrm>
          <a:prstGeom prst="rect">
            <a:avLst/>
          </a:prstGeom>
          <a:ln w="12700">
            <a:miter lim="400000"/>
          </a:ln>
        </p:spPr>
      </p:pic>
      <p:sp>
        <p:nvSpPr>
          <p:cNvPr id="374" name="Shape 374"/>
          <p:cNvSpPr/>
          <p:nvPr>
            <p:ph type="body" sz="quarter" idx="4294967295"/>
          </p:nvPr>
        </p:nvSpPr>
        <p:spPr>
          <a:xfrm>
            <a:off x="459765" y="903638"/>
            <a:ext cx="12101691" cy="424254"/>
          </a:xfrm>
          <a:prstGeom prst="rect">
            <a:avLst/>
          </a:prstGeom>
        </p:spPr>
        <p:txBody>
          <a:bodyPr lIns="58352" tIns="58352" rIns="58352" bIns="58352" anchor="t"/>
          <a:lstStyle>
            <a:lvl1pPr marL="0" indent="0" algn="ctr" defTabSz="650240">
              <a:spcBef>
                <a:spcPts val="0"/>
              </a:spcBef>
              <a:buSzTx/>
              <a:buFont typeface="Arial"/>
              <a:buNone/>
              <a:defRPr b="1" sz="1800">
                <a:solidFill>
                  <a:srgbClr val="1F497D"/>
                </a:solidFill>
                <a:latin typeface="Calibri"/>
                <a:ea typeface="Calibri"/>
                <a:cs typeface="Calibri"/>
                <a:sym typeface="Calibri"/>
              </a:defRPr>
            </a:lvl1pPr>
          </a:lstStyle>
          <a:p>
            <a:pPr>
              <a:defRPr b="0" sz="4400">
                <a:solidFill>
                  <a:srgbClr val="000000"/>
                </a:solidFill>
              </a:defRPr>
            </a:pPr>
            <a:r>
              <a:rPr b="1" sz="1800">
                <a:solidFill>
                  <a:srgbClr val="1F497D"/>
                </a:solidFill>
              </a:rPr>
              <a:t>Figure 2. Percentage of draftees and productivity by relative age.</a:t>
            </a:r>
          </a:p>
        </p:txBody>
      </p:sp>
      <p:sp>
        <p:nvSpPr>
          <p:cNvPr id="375" name="Shape 375"/>
          <p:cNvSpPr/>
          <p:nvPr/>
        </p:nvSpPr>
        <p:spPr>
          <a:xfrm>
            <a:off x="42945" y="8936635"/>
            <a:ext cx="11871808" cy="548505"/>
          </a:xfrm>
          <a:prstGeom prst="rect">
            <a:avLst/>
          </a:prstGeom>
          <a:ln w="12700">
            <a:miter lim="400000"/>
          </a:ln>
          <a:extLst>
            <a:ext uri="{C572A759-6A51-4108-AA02-DFA0A04FC94B}">
              <ma14:wrappingTextBoxFlag xmlns:ma14="http://schemas.microsoft.com/office/mac/drawingml/2011/main" val="1"/>
            </a:ext>
          </a:extLst>
        </p:spPr>
        <p:txBody>
          <a:bodyPr lIns="58352" tIns="58352" rIns="58352" bIns="58352">
            <a:spAutoFit/>
          </a:bodyPr>
          <a:lstStyle/>
          <a:p>
            <a:pPr algn="l" defTabSz="650240">
              <a:defRPr sz="2400">
                <a:latin typeface="Calibri"/>
                <a:ea typeface="Calibri"/>
                <a:cs typeface="Calibri"/>
                <a:sym typeface="Calibri"/>
              </a:defRPr>
            </a:pPr>
            <a:r>
              <a:rPr sz="1400"/>
              <a:t>Deaner RO, Lowen A, Cobley S (2013) Born at the Wrong Time: Selection Bias in the NHL Draft. PLoS ONE 8(2): e57753. doi:10.1371/journal.pone.0057753</a:t>
            </a:r>
            <a:endParaRPr sz="1400"/>
          </a:p>
          <a:p>
            <a:pPr algn="l" defTabSz="650240">
              <a:defRPr sz="2400">
                <a:latin typeface="Calibri"/>
                <a:ea typeface="Calibri"/>
                <a:cs typeface="Calibri"/>
                <a:sym typeface="Calibri"/>
              </a:defRPr>
            </a:pPr>
            <a:r>
              <a:rPr sz="1400" u="sng">
                <a:solidFill>
                  <a:srgbClr val="0000FF"/>
                </a:solidFill>
                <a:uFill>
                  <a:solidFill>
                    <a:srgbClr val="0000FF"/>
                  </a:solidFill>
                </a:uFill>
                <a:hlinkClick r:id="rId3" invalidUrl="" action="" tgtFrame="" tooltip="" history="1" highlightClick="0" endSnd="0"/>
              </a:rPr>
              <a:t>http://127.0.0.1:8081/plosone/article?id=info:doi/10.1371/journal.pone.0057753</a:t>
            </a:r>
          </a:p>
        </p:txBody>
      </p:sp>
      <p:pic>
        <p:nvPicPr>
          <p:cNvPr id="376" name="image9.png"/>
          <p:cNvPicPr>
            <a:picLocks noChangeAspect="1"/>
          </p:cNvPicPr>
          <p:nvPr/>
        </p:nvPicPr>
        <p:blipFill>
          <a:blip r:embed="rId4">
            <a:extLst/>
          </a:blip>
          <a:stretch>
            <a:fillRect/>
          </a:stretch>
        </p:blipFill>
        <p:spPr>
          <a:xfrm>
            <a:off x="9786440" y="9020487"/>
            <a:ext cx="3136260" cy="653428"/>
          </a:xfrm>
          <a:prstGeom prst="rect">
            <a:avLst/>
          </a:prstGeom>
          <a:ln w="12700">
            <a:miter lim="400000"/>
          </a:ln>
        </p:spPr>
      </p:pic>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ph type="title"/>
          </p:nvPr>
        </p:nvSpPr>
        <p:spPr>
          <a:xfrm>
            <a:off x="-4047222" y="-143703"/>
            <a:ext cx="11099801" cy="2159001"/>
          </a:xfrm>
          <a:prstGeom prst="rect">
            <a:avLst/>
          </a:prstGeom>
        </p:spPr>
        <p:txBody>
          <a:bodyPr/>
          <a:lstStyle>
            <a:lvl1pPr>
              <a:defRPr b="1" sz="3800">
                <a:latin typeface="Helvetica"/>
                <a:ea typeface="Helvetica"/>
                <a:cs typeface="Helvetica"/>
                <a:sym typeface="Helvetica"/>
              </a:defRPr>
            </a:lvl1pPr>
          </a:lstStyle>
          <a:p>
            <a:pPr/>
            <a:r>
              <a:t>Point # 2</a:t>
            </a:r>
          </a:p>
        </p:txBody>
      </p:sp>
      <p:sp>
        <p:nvSpPr>
          <p:cNvPr id="379" name="Shape 379"/>
          <p:cNvSpPr/>
          <p:nvPr/>
        </p:nvSpPr>
        <p:spPr>
          <a:xfrm>
            <a:off x="659420" y="6005279"/>
            <a:ext cx="6413848" cy="342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spcBef>
                <a:spcPts val="4200"/>
              </a:spcBef>
              <a:defRPr b="1" sz="9200">
                <a:latin typeface="Helvetica"/>
                <a:ea typeface="Helvetica"/>
                <a:cs typeface="Helvetica"/>
                <a:sym typeface="Helvetica"/>
              </a:defRPr>
            </a:pPr>
            <a:r>
              <a:t>We </a:t>
            </a:r>
            <a:r>
              <a:rPr u="sng"/>
              <a:t>Lose</a:t>
            </a:r>
            <a:r>
              <a:t> </a:t>
            </a:r>
          </a:p>
          <a:p>
            <a:pPr algn="l">
              <a:spcBef>
                <a:spcPts val="4200"/>
              </a:spcBef>
              <a:defRPr b="1" sz="9200">
                <a:latin typeface="Helvetica"/>
                <a:ea typeface="Helvetica"/>
                <a:cs typeface="Helvetica"/>
                <a:sym typeface="Helvetica"/>
              </a:defRPr>
            </a:pPr>
            <a:r>
              <a:t>Resources.</a:t>
            </a:r>
          </a:p>
        </p:txBody>
      </p:sp>
      <p:sp>
        <p:nvSpPr>
          <p:cNvPr id="380" name="Shape 380"/>
          <p:cNvSpPr/>
          <p:nvPr/>
        </p:nvSpPr>
        <p:spPr>
          <a:xfrm>
            <a:off x="358096" y="1566358"/>
            <a:ext cx="12288607" cy="289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a:spcBef>
                <a:spcPts val="4200"/>
              </a:spcBef>
              <a:defRPr b="1" sz="9200">
                <a:latin typeface="Helvetica"/>
                <a:ea typeface="Helvetica"/>
                <a:cs typeface="Helvetica"/>
                <a:sym typeface="Helvetica"/>
              </a:defRPr>
            </a:pPr>
            <a:r>
              <a:t>When we ‘cut’ people we don’t </a:t>
            </a:r>
            <a:r>
              <a:rPr u="sng"/>
              <a:t>Gain</a:t>
            </a:r>
            <a:r>
              <a:t>:</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9" grpId="2"/>
      <p:bldP build="whole" bldLvl="1" animBg="1" rev="0" advAuto="0" spid="380"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2" name="Shape 382"/>
          <p:cNvSpPr/>
          <p:nvPr>
            <p:ph type="body" sz="quarter" idx="1"/>
          </p:nvPr>
        </p:nvSpPr>
        <p:spPr>
          <a:prstGeom prst="rect">
            <a:avLst/>
          </a:prstGeom>
        </p:spPr>
        <p:txBody>
          <a:bodyPr lIns="58352" tIns="58352" rIns="58352" bIns="58352"/>
          <a:lstStyle>
            <a:lvl1pPr>
              <a:spcBef>
                <a:spcPts val="0"/>
              </a:spcBef>
              <a:defRPr b="1" sz="1600">
                <a:solidFill>
                  <a:srgbClr val="1F497D"/>
                </a:solidFill>
                <a:latin typeface="Calibri"/>
                <a:ea typeface="Calibri"/>
                <a:cs typeface="Calibri"/>
                <a:sym typeface="Calibri"/>
              </a:defRPr>
            </a:lvl1pPr>
          </a:lstStyle>
          <a:p>
            <a:pPr>
              <a:defRPr b="0">
                <a:solidFill>
                  <a:srgbClr val="888888"/>
                </a:solidFill>
              </a:defRPr>
            </a:pPr>
            <a:r>
              <a:rPr b="1">
                <a:solidFill>
                  <a:srgbClr val="1F497D"/>
                </a:solidFill>
              </a:rPr>
              <a:t>Figure 1. Percentage of NHL draftees born in the first or fourth quarter over time.</a:t>
            </a:r>
          </a:p>
        </p:txBody>
      </p:sp>
      <p:pic>
        <p:nvPicPr>
          <p:cNvPr id="383" name="Screen Shot 2016-01-28 at 2.40.09 PM.png"/>
          <p:cNvPicPr>
            <a:picLocks noChangeAspect="1"/>
          </p:cNvPicPr>
          <p:nvPr/>
        </p:nvPicPr>
        <p:blipFill>
          <a:blip r:embed="rId3">
            <a:extLst/>
          </a:blip>
          <a:stretch>
            <a:fillRect/>
          </a:stretch>
        </p:blipFill>
        <p:spPr>
          <a:xfrm>
            <a:off x="509835" y="5477044"/>
            <a:ext cx="6537670" cy="4520471"/>
          </a:xfrm>
          <a:prstGeom prst="rect">
            <a:avLst/>
          </a:prstGeom>
          <a:ln w="12700">
            <a:miter lim="400000"/>
          </a:ln>
        </p:spPr>
      </p:pic>
      <p:pic>
        <p:nvPicPr>
          <p:cNvPr id="384" name=""/>
          <p:cNvPicPr>
            <a:picLocks noChangeAspect="0"/>
          </p:cNvPicPr>
          <p:nvPr/>
        </p:nvPicPr>
        <p:blipFill>
          <a:blip r:embed="rId4">
            <a:extLst/>
          </a:blip>
          <a:stretch>
            <a:fillRect/>
          </a:stretch>
        </p:blipFill>
        <p:spPr>
          <a:xfrm rot="11062980">
            <a:off x="5907019" y="7931283"/>
            <a:ext cx="2162510" cy="510740"/>
          </a:xfrm>
          <a:prstGeom prst="rect">
            <a:avLst/>
          </a:prstGeom>
        </p:spPr>
      </p:pic>
      <p:grpSp>
        <p:nvGrpSpPr>
          <p:cNvPr id="390" name="Group 390"/>
          <p:cNvGrpSpPr/>
          <p:nvPr/>
        </p:nvGrpSpPr>
        <p:grpSpPr>
          <a:xfrm>
            <a:off x="1854856" y="939469"/>
            <a:ext cx="10218832" cy="5872203"/>
            <a:chOff x="41592" y="0"/>
            <a:chExt cx="10218831" cy="5872202"/>
          </a:xfrm>
        </p:grpSpPr>
        <p:pic>
          <p:nvPicPr>
            <p:cNvPr id="386" name="image8.png"/>
            <p:cNvPicPr>
              <a:picLocks noChangeAspect="1"/>
            </p:cNvPicPr>
            <p:nvPr/>
          </p:nvPicPr>
          <p:blipFill>
            <a:blip r:embed="rId5">
              <a:extLst/>
            </a:blip>
            <a:stretch>
              <a:fillRect/>
            </a:stretch>
          </p:blipFill>
          <p:spPr>
            <a:xfrm>
              <a:off x="2322602" y="0"/>
              <a:ext cx="7213801" cy="4763313"/>
            </a:xfrm>
            <a:prstGeom prst="rect">
              <a:avLst/>
            </a:prstGeom>
            <a:ln w="12700" cap="flat">
              <a:noFill/>
              <a:miter lim="400000"/>
            </a:ln>
            <a:effectLst/>
          </p:spPr>
        </p:pic>
        <p:sp>
          <p:nvSpPr>
            <p:cNvPr id="387" name="Shape 387"/>
            <p:cNvSpPr/>
            <p:nvPr/>
          </p:nvSpPr>
          <p:spPr>
            <a:xfrm>
              <a:off x="6461280" y="4751057"/>
              <a:ext cx="3799145" cy="11211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8352" tIns="58352" rIns="58352" bIns="58352" numCol="1" anchor="t">
              <a:noAutofit/>
            </a:bodyPr>
            <a:lstStyle/>
            <a:p>
              <a:pPr algn="l" defTabSz="457200">
                <a:defRPr sz="1200">
                  <a:latin typeface="Calibri"/>
                  <a:ea typeface="Calibri"/>
                  <a:cs typeface="Calibri"/>
                  <a:sym typeface="Calibri"/>
                </a:defRPr>
              </a:pPr>
              <a:r>
                <a:rPr b="1" sz="1100"/>
                <a:t>Deaner RO, Lowen A, Cobley S (2013) Born at the Wrong Time: Selection Bias in the NHL Draft.</a:t>
              </a:r>
              <a:r>
                <a:t> PLoS ONE 8(2): e57753. doi:10.1371/journal.pone.0057753</a:t>
              </a:r>
            </a:p>
            <a:p>
              <a:pPr algn="l" defTabSz="457200">
                <a:defRPr sz="1200">
                  <a:latin typeface="Calibri"/>
                  <a:ea typeface="Calibri"/>
                  <a:cs typeface="Calibri"/>
                  <a:sym typeface="Calibri"/>
                </a:defRPr>
              </a:pPr>
              <a:r>
                <a:rPr u="sng">
                  <a:solidFill>
                    <a:srgbClr val="0000FF"/>
                  </a:solidFill>
                  <a:uFill>
                    <a:solidFill>
                      <a:srgbClr val="0000FF"/>
                    </a:solidFill>
                  </a:uFill>
                  <a:hlinkClick r:id="rId6" invalidUrl="" action="" tgtFrame="" tooltip="" history="1" highlightClick="0" endSnd="0"/>
                </a:rPr>
                <a:t>http://127.0.0.1:8081/plosone/article?id=info:doi/10.1371/journal.pone.0057753</a:t>
              </a:r>
            </a:p>
          </p:txBody>
        </p:sp>
        <p:pic>
          <p:nvPicPr>
            <p:cNvPr id="388" name=""/>
            <p:cNvPicPr>
              <a:picLocks noChangeAspect="0"/>
            </p:cNvPicPr>
            <p:nvPr/>
          </p:nvPicPr>
          <p:blipFill>
            <a:blip r:embed="rId7">
              <a:extLst/>
            </a:blip>
            <a:stretch>
              <a:fillRect/>
            </a:stretch>
          </p:blipFill>
          <p:spPr>
            <a:xfrm rot="819120">
              <a:off x="56999" y="1807889"/>
              <a:ext cx="3176124" cy="510740"/>
            </a:xfrm>
            <a:prstGeom prst="rect">
              <a:avLst/>
            </a:prstGeom>
            <a:effectLst/>
          </p:spPr>
        </p:pic>
      </p:grpSp>
      <p:sp>
        <p:nvSpPr>
          <p:cNvPr id="391" name="Shape 391"/>
          <p:cNvSpPr/>
          <p:nvPr/>
        </p:nvSpPr>
        <p:spPr>
          <a:xfrm>
            <a:off x="-76511" y="851444"/>
            <a:ext cx="4550855" cy="218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3400">
                <a:latin typeface="Helvetica"/>
                <a:ea typeface="Helvetica"/>
                <a:cs typeface="Helvetica"/>
                <a:sym typeface="Helvetica"/>
              </a:defRPr>
            </a:pPr>
          </a:p>
          <a:p>
            <a:pPr>
              <a:defRPr b="1" sz="3400">
                <a:latin typeface="Helvetica"/>
                <a:ea typeface="Helvetica"/>
                <a:cs typeface="Helvetica"/>
                <a:sym typeface="Helvetica"/>
              </a:defRPr>
            </a:pPr>
            <a:r>
              <a:t>This doesn’t </a:t>
            </a:r>
          </a:p>
          <a:p>
            <a:pPr>
              <a:defRPr b="1" sz="3400">
                <a:latin typeface="Helvetica"/>
                <a:ea typeface="Helvetica"/>
                <a:cs typeface="Helvetica"/>
                <a:sym typeface="Helvetica"/>
              </a:defRPr>
            </a:pPr>
            <a:r>
              <a:t>make sense!</a:t>
            </a:r>
          </a:p>
        </p:txBody>
      </p:sp>
      <p:sp>
        <p:nvSpPr>
          <p:cNvPr id="392" name="Shape 392"/>
          <p:cNvSpPr/>
          <p:nvPr/>
        </p:nvSpPr>
        <p:spPr>
          <a:xfrm>
            <a:off x="7548679" y="7568560"/>
            <a:ext cx="5125427" cy="114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400">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Does this make sense?</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84"/>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3" grpId="1"/>
      <p:bldP build="whole" bldLvl="1" animBg="1" rev="0" advAuto="0" spid="384" grpId="2"/>
      <p:bldP build="whole" bldLvl="1" animBg="1" rev="0" advAuto="0" spid="392" grpId="3"/>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6" name="Shape 396"/>
          <p:cNvSpPr/>
          <p:nvPr>
            <p:ph type="body" sz="quarter" idx="1"/>
          </p:nvPr>
        </p:nvSpPr>
        <p:spPr>
          <a:xfrm>
            <a:off x="4045937" y="559928"/>
            <a:ext cx="9103361" cy="2492588"/>
          </a:xfrm>
          <a:prstGeom prst="rect">
            <a:avLst/>
          </a:prstGeom>
        </p:spPr>
        <p:txBody>
          <a:bodyPr lIns="58352" tIns="58352" rIns="58352" bIns="58352"/>
          <a:lstStyle>
            <a:lvl1pPr>
              <a:spcBef>
                <a:spcPts val="0"/>
              </a:spcBef>
              <a:defRPr b="1" sz="1600">
                <a:solidFill>
                  <a:srgbClr val="1F497D"/>
                </a:solidFill>
                <a:latin typeface="Calibri"/>
                <a:ea typeface="Calibri"/>
                <a:cs typeface="Calibri"/>
                <a:sym typeface="Calibri"/>
              </a:defRPr>
            </a:lvl1pPr>
          </a:lstStyle>
          <a:p>
            <a:pPr>
              <a:defRPr b="0">
                <a:solidFill>
                  <a:srgbClr val="888888"/>
                </a:solidFill>
              </a:defRPr>
            </a:pPr>
            <a:r>
              <a:rPr b="1">
                <a:solidFill>
                  <a:srgbClr val="1F497D"/>
                </a:solidFill>
              </a:rPr>
              <a:t>Figure 1. Percentage of NHL draftees born in the first or fourth quarter over time.</a:t>
            </a:r>
          </a:p>
        </p:txBody>
      </p:sp>
      <p:pic>
        <p:nvPicPr>
          <p:cNvPr id="397" name="Screen Shot 2016-01-28 at 2.40.09 PM.png"/>
          <p:cNvPicPr>
            <a:picLocks noChangeAspect="1"/>
          </p:cNvPicPr>
          <p:nvPr/>
        </p:nvPicPr>
        <p:blipFill>
          <a:blip r:embed="rId3">
            <a:extLst/>
          </a:blip>
          <a:stretch>
            <a:fillRect/>
          </a:stretch>
        </p:blipFill>
        <p:spPr>
          <a:xfrm>
            <a:off x="509835" y="5477044"/>
            <a:ext cx="6537670" cy="4520471"/>
          </a:xfrm>
          <a:prstGeom prst="rect">
            <a:avLst/>
          </a:prstGeom>
          <a:ln w="12700">
            <a:miter lim="400000"/>
          </a:ln>
        </p:spPr>
      </p:pic>
      <p:pic>
        <p:nvPicPr>
          <p:cNvPr id="398" name=""/>
          <p:cNvPicPr>
            <a:picLocks noChangeAspect="0"/>
          </p:cNvPicPr>
          <p:nvPr/>
        </p:nvPicPr>
        <p:blipFill>
          <a:blip r:embed="rId4">
            <a:extLst/>
          </a:blip>
          <a:stretch>
            <a:fillRect/>
          </a:stretch>
        </p:blipFill>
        <p:spPr>
          <a:xfrm rot="11062980">
            <a:off x="5907019" y="7931283"/>
            <a:ext cx="2162510" cy="510740"/>
          </a:xfrm>
          <a:prstGeom prst="rect">
            <a:avLst/>
          </a:prstGeom>
        </p:spPr>
      </p:pic>
      <p:grpSp>
        <p:nvGrpSpPr>
          <p:cNvPr id="404" name="Group 404"/>
          <p:cNvGrpSpPr/>
          <p:nvPr/>
        </p:nvGrpSpPr>
        <p:grpSpPr>
          <a:xfrm>
            <a:off x="1854856" y="939469"/>
            <a:ext cx="10218832" cy="5872203"/>
            <a:chOff x="41592" y="0"/>
            <a:chExt cx="10218831" cy="5872202"/>
          </a:xfrm>
        </p:grpSpPr>
        <p:pic>
          <p:nvPicPr>
            <p:cNvPr id="400" name="image8.png"/>
            <p:cNvPicPr>
              <a:picLocks noChangeAspect="1"/>
            </p:cNvPicPr>
            <p:nvPr/>
          </p:nvPicPr>
          <p:blipFill>
            <a:blip r:embed="rId5">
              <a:extLst/>
            </a:blip>
            <a:stretch>
              <a:fillRect/>
            </a:stretch>
          </p:blipFill>
          <p:spPr>
            <a:xfrm>
              <a:off x="2322602" y="0"/>
              <a:ext cx="7213801" cy="4763313"/>
            </a:xfrm>
            <a:prstGeom prst="rect">
              <a:avLst/>
            </a:prstGeom>
            <a:ln w="12700" cap="flat">
              <a:noFill/>
              <a:miter lim="400000"/>
            </a:ln>
            <a:effectLst/>
          </p:spPr>
        </p:pic>
        <p:sp>
          <p:nvSpPr>
            <p:cNvPr id="401" name="Shape 401"/>
            <p:cNvSpPr/>
            <p:nvPr/>
          </p:nvSpPr>
          <p:spPr>
            <a:xfrm>
              <a:off x="6461280" y="4751057"/>
              <a:ext cx="3799145" cy="11211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8352" tIns="58352" rIns="58352" bIns="58352" numCol="1" anchor="t">
              <a:noAutofit/>
            </a:bodyPr>
            <a:lstStyle/>
            <a:p>
              <a:pPr algn="l" defTabSz="457200">
                <a:defRPr sz="1200">
                  <a:latin typeface="Calibri"/>
                  <a:ea typeface="Calibri"/>
                  <a:cs typeface="Calibri"/>
                  <a:sym typeface="Calibri"/>
                </a:defRPr>
              </a:pPr>
              <a:r>
                <a:rPr b="1" sz="1100"/>
                <a:t>Deaner RO, Lowen A, Cobley S (2013) Born at the Wrong Time: Selection Bias in the NHL Draft.</a:t>
              </a:r>
              <a:r>
                <a:t> PLoS ONE 8(2): e57753. doi:10.1371/journal.pone.0057753</a:t>
              </a:r>
            </a:p>
            <a:p>
              <a:pPr algn="l" defTabSz="457200">
                <a:defRPr sz="1200">
                  <a:latin typeface="Calibri"/>
                  <a:ea typeface="Calibri"/>
                  <a:cs typeface="Calibri"/>
                  <a:sym typeface="Calibri"/>
                </a:defRPr>
              </a:pPr>
              <a:r>
                <a:rPr u="sng">
                  <a:solidFill>
                    <a:srgbClr val="0000FF"/>
                  </a:solidFill>
                  <a:uFill>
                    <a:solidFill>
                      <a:srgbClr val="0000FF"/>
                    </a:solidFill>
                  </a:uFill>
                  <a:hlinkClick r:id="rId6" invalidUrl="" action="" tgtFrame="" tooltip="" history="1" highlightClick="0" endSnd="0"/>
                </a:rPr>
                <a:t>http://127.0.0.1:8081/plosone/article?id=info:doi/10.1371/journal.pone.0057753</a:t>
              </a:r>
            </a:p>
          </p:txBody>
        </p:sp>
        <p:pic>
          <p:nvPicPr>
            <p:cNvPr id="402" name=""/>
            <p:cNvPicPr>
              <a:picLocks noChangeAspect="0"/>
            </p:cNvPicPr>
            <p:nvPr/>
          </p:nvPicPr>
          <p:blipFill>
            <a:blip r:embed="rId7">
              <a:extLst/>
            </a:blip>
            <a:stretch>
              <a:fillRect/>
            </a:stretch>
          </p:blipFill>
          <p:spPr>
            <a:xfrm rot="819120">
              <a:off x="56999" y="1807889"/>
              <a:ext cx="3176124" cy="510740"/>
            </a:xfrm>
            <a:prstGeom prst="rect">
              <a:avLst/>
            </a:prstGeom>
            <a:effectLst/>
          </p:spPr>
        </p:pic>
      </p:grpSp>
      <p:sp>
        <p:nvSpPr>
          <p:cNvPr id="405" name="Shape 405"/>
          <p:cNvSpPr/>
          <p:nvPr/>
        </p:nvSpPr>
        <p:spPr>
          <a:xfrm>
            <a:off x="-76511" y="1307862"/>
            <a:ext cx="4550855" cy="166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3400">
                <a:latin typeface="Helvetica"/>
                <a:ea typeface="Helvetica"/>
                <a:cs typeface="Helvetica"/>
                <a:sym typeface="Helvetica"/>
              </a:defRPr>
            </a:pPr>
          </a:p>
          <a:p>
            <a:pPr>
              <a:defRPr b="1" sz="3400">
                <a:latin typeface="Helvetica"/>
                <a:ea typeface="Helvetica"/>
                <a:cs typeface="Helvetica"/>
                <a:sym typeface="Helvetica"/>
              </a:defRPr>
            </a:pPr>
            <a:r>
              <a:t>Opportunity Gap</a:t>
            </a:r>
          </a:p>
        </p:txBody>
      </p:sp>
      <p:sp>
        <p:nvSpPr>
          <p:cNvPr id="406" name="Shape 406"/>
          <p:cNvSpPr/>
          <p:nvPr/>
        </p:nvSpPr>
        <p:spPr>
          <a:xfrm>
            <a:off x="7342336" y="7910981"/>
            <a:ext cx="5125427" cy="114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400">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Opportunity Gap</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Shape 410"/>
          <p:cNvSpPr/>
          <p:nvPr>
            <p:ph type="body" idx="1"/>
          </p:nvPr>
        </p:nvSpPr>
        <p:spPr>
          <a:xfrm>
            <a:off x="929264" y="2833590"/>
            <a:ext cx="11852889" cy="7743877"/>
          </a:xfrm>
          <a:prstGeom prst="rect">
            <a:avLst/>
          </a:prstGeom>
        </p:spPr>
        <p:txBody>
          <a:bodyPr>
            <a:normAutofit fontScale="100000" lnSpcReduction="0"/>
          </a:bodyPr>
          <a:lstStyle/>
          <a:p>
            <a:pPr algn="l">
              <a:spcBef>
                <a:spcPts val="1500"/>
              </a:spcBef>
              <a:defRPr sz="5800"/>
            </a:pPr>
            <a:r>
              <a:rPr i="1"/>
              <a:t>I</a:t>
            </a:r>
            <a:r>
              <a:rPr i="1">
                <a:latin typeface="Helvetica"/>
                <a:ea typeface="Helvetica"/>
                <a:cs typeface="Helvetica"/>
                <a:sym typeface="Helvetica"/>
              </a:rPr>
              <a:t>t’s not just that lower-income students are less well prepared when they enter school; </a:t>
            </a:r>
            <a:r>
              <a:rPr b="1" i="1">
                <a:latin typeface="Helvetica"/>
                <a:ea typeface="Helvetica"/>
                <a:cs typeface="Helvetica"/>
                <a:sym typeface="Helvetica"/>
              </a:rPr>
              <a:t>the weakness of their math coursework</a:t>
            </a:r>
            <a:r>
              <a:rPr i="1">
                <a:latin typeface="Helvetica"/>
                <a:ea typeface="Helvetica"/>
                <a:cs typeface="Helvetica"/>
                <a:sym typeface="Helvetica"/>
              </a:rPr>
              <a:t> </a:t>
            </a:r>
            <a:r>
              <a:rPr b="1" i="1">
                <a:latin typeface="Helvetica"/>
                <a:ea typeface="Helvetica"/>
                <a:cs typeface="Helvetica"/>
                <a:sym typeface="Helvetica"/>
              </a:rPr>
              <a:t>actually keeps them from catching up.</a:t>
            </a:r>
            <a:endParaRPr i="1" sz="6200">
              <a:latin typeface="Helvetica"/>
              <a:ea typeface="Helvetica"/>
              <a:cs typeface="Helvetica"/>
              <a:sym typeface="Helvetica"/>
            </a:endParaRPr>
          </a:p>
        </p:txBody>
      </p:sp>
      <p:sp>
        <p:nvSpPr>
          <p:cNvPr id="411" name="Shape 411"/>
          <p:cNvSpPr/>
          <p:nvPr>
            <p:ph type="title"/>
          </p:nvPr>
        </p:nvSpPr>
        <p:spPr>
          <a:xfrm>
            <a:off x="975359" y="831504"/>
            <a:ext cx="11054082" cy="1524281"/>
          </a:xfrm>
          <a:prstGeom prst="rect">
            <a:avLst/>
          </a:prstGeom>
        </p:spPr>
        <p:txBody>
          <a:bodyPr>
            <a:normAutofit fontScale="100000" lnSpcReduction="0"/>
          </a:bodyPr>
          <a:lstStyle/>
          <a:p>
            <a:pPr>
              <a:defRPr>
                <a:latin typeface="Helvetica"/>
                <a:ea typeface="Helvetica"/>
                <a:cs typeface="Helvetica"/>
                <a:sym typeface="Helvetica"/>
              </a:defRPr>
            </a:pPr>
            <a:r>
              <a:rPr sz="3800"/>
              <a:t>Schmidt &amp; Burroughs, 2015. Puzzling out PISA, </a:t>
            </a:r>
            <a:br>
              <a:rPr sz="3800"/>
            </a:br>
            <a:r>
              <a:rPr i="1" sz="3800"/>
              <a:t>American Educator (39) 1, p. 25</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5" name="Shape 415"/>
          <p:cNvSpPr/>
          <p:nvPr>
            <p:ph type="title"/>
          </p:nvPr>
        </p:nvSpPr>
        <p:spPr>
          <a:xfrm>
            <a:off x="4515555" y="266417"/>
            <a:ext cx="11054081" cy="2090703"/>
          </a:xfrm>
          <a:prstGeom prst="rect">
            <a:avLst/>
          </a:prstGeom>
        </p:spPr>
        <p:txBody>
          <a:bodyPr/>
          <a:lstStyle>
            <a:lvl1pPr>
              <a:defRPr i="1"/>
            </a:lvl1pPr>
          </a:lstStyle>
          <a:p>
            <a:pPr/>
            <a:r>
              <a:t>Emergency Room</a:t>
            </a:r>
          </a:p>
        </p:txBody>
      </p:sp>
      <p:sp>
        <p:nvSpPr>
          <p:cNvPr id="416" name="Shape 416"/>
          <p:cNvSpPr/>
          <p:nvPr/>
        </p:nvSpPr>
        <p:spPr>
          <a:xfrm>
            <a:off x="7096986" y="9038161"/>
            <a:ext cx="561213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a:lvl1pPr>
          </a:lstStyle>
          <a:p>
            <a:pPr/>
            <a:r>
              <a:t>Brendan Reilly in Gladwell, Blink</a:t>
            </a:r>
          </a:p>
        </p:txBody>
      </p:sp>
      <p:grpSp>
        <p:nvGrpSpPr>
          <p:cNvPr id="419" name="Group 419"/>
          <p:cNvGrpSpPr/>
          <p:nvPr/>
        </p:nvGrpSpPr>
        <p:grpSpPr>
          <a:xfrm>
            <a:off x="9049270" y="1962173"/>
            <a:ext cx="3834694" cy="3558819"/>
            <a:chOff x="0" y="0"/>
            <a:chExt cx="3834692" cy="3558817"/>
          </a:xfrm>
        </p:grpSpPr>
        <p:pic>
          <p:nvPicPr>
            <p:cNvPr id="417" name="image5.png"/>
            <p:cNvPicPr>
              <a:picLocks noChangeAspect="1"/>
            </p:cNvPicPr>
            <p:nvPr/>
          </p:nvPicPr>
          <p:blipFill>
            <a:blip r:embed="rId3">
              <a:extLst/>
            </a:blip>
            <a:srcRect l="0" t="0" r="0" b="0"/>
            <a:stretch>
              <a:fillRect/>
            </a:stretch>
          </p:blipFill>
          <p:spPr>
            <a:xfrm>
              <a:off x="0" y="0"/>
              <a:ext cx="3834693" cy="3558818"/>
            </a:xfrm>
            <a:prstGeom prst="rect">
              <a:avLst/>
            </a:prstGeom>
            <a:ln w="12700" cap="flat">
              <a:noFill/>
              <a:miter lim="400000"/>
            </a:ln>
            <a:effectLst/>
          </p:spPr>
        </p:pic>
        <p:sp>
          <p:nvSpPr>
            <p:cNvPr id="418" name="Shape 418"/>
            <p:cNvSpPr/>
            <p:nvPr/>
          </p:nvSpPr>
          <p:spPr>
            <a:xfrm>
              <a:off x="1356663" y="920745"/>
              <a:ext cx="672853" cy="1193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7200">
                  <a:latin typeface="Helvetica"/>
                  <a:ea typeface="Helvetica"/>
                  <a:cs typeface="Helvetica"/>
                  <a:sym typeface="Helvetica"/>
                </a:defRPr>
              </a:lvl1pPr>
            </a:lstStyle>
            <a:p>
              <a:pPr/>
              <a:r>
                <a:t>?</a:t>
              </a:r>
            </a:p>
          </p:txBody>
        </p:sp>
      </p:grpSp>
      <p:sp>
        <p:nvSpPr>
          <p:cNvPr id="420" name="Shape 420"/>
          <p:cNvSpPr/>
          <p:nvPr/>
        </p:nvSpPr>
        <p:spPr>
          <a:xfrm>
            <a:off x="757857" y="2715655"/>
            <a:ext cx="6293297" cy="4140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4400">
                <a:latin typeface="Helvetica"/>
                <a:ea typeface="Helvetica"/>
                <a:cs typeface="Helvetica"/>
                <a:sym typeface="Helvetica"/>
              </a:defRPr>
            </a:pPr>
            <a:r>
              <a:t>Doctor Protocol</a:t>
            </a:r>
          </a:p>
          <a:p>
            <a:pPr>
              <a:defRPr b="1" sz="4400">
                <a:latin typeface="Helvetica"/>
                <a:ea typeface="Helvetica"/>
                <a:cs typeface="Helvetica"/>
                <a:sym typeface="Helvetica"/>
              </a:defRPr>
            </a:pPr>
          </a:p>
          <a:p>
            <a:pPr>
              <a:defRPr b="1" sz="4400">
                <a:latin typeface="Helvetica"/>
                <a:ea typeface="Helvetica"/>
                <a:cs typeface="Helvetica"/>
                <a:sym typeface="Helvetica"/>
              </a:defRPr>
            </a:pPr>
            <a:r>
              <a:t>Vital Signs</a:t>
            </a:r>
          </a:p>
          <a:p>
            <a:pPr>
              <a:defRPr b="1" sz="4400">
                <a:latin typeface="Helvetica"/>
                <a:ea typeface="Helvetica"/>
                <a:cs typeface="Helvetica"/>
                <a:sym typeface="Helvetica"/>
              </a:defRPr>
            </a:pPr>
            <a:r>
              <a:t>Physical Exam</a:t>
            </a:r>
          </a:p>
          <a:p>
            <a:pPr>
              <a:defRPr b="1" sz="4400">
                <a:latin typeface="Helvetica"/>
                <a:ea typeface="Helvetica"/>
                <a:cs typeface="Helvetica"/>
                <a:sym typeface="Helvetica"/>
              </a:defRPr>
            </a:pPr>
            <a:r>
              <a:t>Social History</a:t>
            </a:r>
          </a:p>
          <a:p>
            <a:pPr>
              <a:defRPr b="1" sz="4400">
                <a:latin typeface="Helvetica"/>
                <a:ea typeface="Helvetica"/>
                <a:cs typeface="Helvetica"/>
                <a:sym typeface="Helvetica"/>
              </a:defRPr>
            </a:pPr>
            <a:r>
              <a:t>Professional Judgment</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4" name="Shape 424"/>
          <p:cNvSpPr/>
          <p:nvPr>
            <p:ph type="title"/>
          </p:nvPr>
        </p:nvSpPr>
        <p:spPr>
          <a:xfrm>
            <a:off x="975359" y="911911"/>
            <a:ext cx="11054082" cy="2090703"/>
          </a:xfrm>
          <a:prstGeom prst="rect">
            <a:avLst/>
          </a:prstGeom>
        </p:spPr>
        <p:txBody>
          <a:bodyPr/>
          <a:lstStyle/>
          <a:p>
            <a:pPr>
              <a:defRPr sz="6400">
                <a:latin typeface="Helvetica"/>
                <a:ea typeface="Helvetica"/>
                <a:cs typeface="Helvetica"/>
                <a:sym typeface="Helvetica"/>
              </a:defRPr>
            </a:pPr>
            <a:r>
              <a:t>Difference between </a:t>
            </a:r>
          </a:p>
          <a:p>
            <a:pPr>
              <a:defRPr sz="6400">
                <a:latin typeface="Helvetica"/>
                <a:ea typeface="Helvetica"/>
                <a:cs typeface="Helvetica"/>
                <a:sym typeface="Helvetica"/>
              </a:defRPr>
            </a:pPr>
            <a:r>
              <a:t>Teachers and Doctors?</a:t>
            </a:r>
          </a:p>
        </p:txBody>
      </p:sp>
      <p:sp>
        <p:nvSpPr>
          <p:cNvPr id="425" name="Shape 425"/>
          <p:cNvSpPr/>
          <p:nvPr>
            <p:ph type="body" idx="1"/>
          </p:nvPr>
        </p:nvSpPr>
        <p:spPr>
          <a:xfrm>
            <a:off x="1470159" y="4103156"/>
            <a:ext cx="10440476" cy="5269925"/>
          </a:xfrm>
          <a:prstGeom prst="rect">
            <a:avLst/>
          </a:prstGeom>
        </p:spPr>
        <p:txBody>
          <a:bodyPr/>
          <a:lstStyle/>
          <a:p>
            <a:pPr>
              <a:defRPr sz="4800">
                <a:solidFill>
                  <a:srgbClr val="000000"/>
                </a:solidFill>
                <a:latin typeface="Helvetica"/>
                <a:ea typeface="Helvetica"/>
                <a:cs typeface="Helvetica"/>
                <a:sym typeface="Helvetica"/>
              </a:defRPr>
            </a:pPr>
            <a:r>
              <a:t>We don’t actually NEED to make the call —</a:t>
            </a:r>
          </a:p>
          <a:p>
            <a:pPr>
              <a:defRPr sz="4800">
                <a:solidFill>
                  <a:srgbClr val="000000"/>
                </a:solidFill>
                <a:latin typeface="Helvetica"/>
                <a:ea typeface="Helvetica"/>
                <a:cs typeface="Helvetica"/>
                <a:sym typeface="Helvetica"/>
              </a:defRPr>
            </a:pPr>
          </a:p>
          <a:p>
            <a:pPr>
              <a:defRPr sz="4800">
                <a:solidFill>
                  <a:srgbClr val="000000"/>
                </a:solidFill>
                <a:latin typeface="Helvetica"/>
                <a:ea typeface="Helvetica"/>
                <a:cs typeface="Helvetica"/>
                <a:sym typeface="Helvetica"/>
              </a:defRPr>
            </a:pPr>
            <a:r>
              <a:t>We don’t NEED </a:t>
            </a:r>
          </a:p>
          <a:p>
            <a:pPr>
              <a:defRPr sz="4800">
                <a:solidFill>
                  <a:srgbClr val="000000"/>
                </a:solidFill>
                <a:latin typeface="Helvetica"/>
                <a:ea typeface="Helvetica"/>
                <a:cs typeface="Helvetica"/>
                <a:sym typeface="Helvetica"/>
              </a:defRPr>
            </a:pPr>
            <a:r>
              <a:t>to put students in different ‘rooms’</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5" grpId="1"/>
    </p:bldLst>
  </p:timing>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Shape 427"/>
          <p:cNvSpPr/>
          <p:nvPr/>
        </p:nvSpPr>
        <p:spPr>
          <a:xfrm>
            <a:off x="270507" y="774189"/>
            <a:ext cx="7423601" cy="966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i="1" sz="5400">
                <a:latin typeface="Helvetica"/>
                <a:ea typeface="Helvetica"/>
                <a:cs typeface="Helvetica"/>
                <a:sym typeface="Helvetica"/>
              </a:defRPr>
            </a:pPr>
            <a:r>
              <a:t>A new era was launched by </a:t>
            </a:r>
          </a:p>
          <a:p>
            <a:pPr defTabSz="457200">
              <a:defRPr i="1" sz="5400">
                <a:latin typeface="Helvetica"/>
                <a:ea typeface="Helvetica"/>
                <a:cs typeface="Helvetica"/>
                <a:sym typeface="Helvetica"/>
              </a:defRPr>
            </a:pPr>
            <a:r>
              <a:t>Tom Faulkner in 1957, although his troops struggled the first three years before putting together a pair of 6-4 seasons.</a:t>
            </a:r>
          </a:p>
          <a:p>
            <a:pPr defTabSz="457200">
              <a:defRPr sz="4400">
                <a:latin typeface="Helvetica"/>
                <a:ea typeface="Helvetica"/>
                <a:cs typeface="Helvetica"/>
                <a:sym typeface="Helvetica"/>
              </a:defRPr>
            </a:pPr>
          </a:p>
          <a:p>
            <a:pPr algn="l" defTabSz="914400">
              <a:defRPr sz="5000">
                <a:latin typeface="Helvetica"/>
                <a:ea typeface="Helvetica"/>
                <a:cs typeface="Helvetica"/>
                <a:sym typeface="Helvetica"/>
              </a:defRPr>
            </a:pPr>
            <a:r>
              <a:rPr u="sng"/>
              <a:t>The Morning Call </a:t>
            </a:r>
            <a:endParaRPr u="sng"/>
          </a:p>
          <a:p>
            <a:pPr algn="l" defTabSz="914400">
              <a:defRPr sz="5000">
                <a:latin typeface="Helvetica"/>
                <a:ea typeface="Helvetica"/>
                <a:cs typeface="Helvetica"/>
                <a:sym typeface="Helvetica"/>
              </a:defRPr>
            </a:pPr>
            <a:r>
              <a:rPr i="1"/>
              <a:t>December, 16, 1993</a:t>
            </a:r>
          </a:p>
        </p:txBody>
      </p:sp>
      <p:pic>
        <p:nvPicPr>
          <p:cNvPr id="428" name="Screen Shot 2016-08-09 at 6.40.46 PM.png"/>
          <p:cNvPicPr>
            <a:picLocks noChangeAspect="1"/>
          </p:cNvPicPr>
          <p:nvPr/>
        </p:nvPicPr>
        <p:blipFill>
          <a:blip r:embed="rId3">
            <a:extLst/>
          </a:blip>
          <a:stretch>
            <a:fillRect/>
          </a:stretch>
        </p:blipFill>
        <p:spPr>
          <a:xfrm>
            <a:off x="7795595" y="1664343"/>
            <a:ext cx="5227441" cy="6919658"/>
          </a:xfrm>
          <a:prstGeom prst="rect">
            <a:avLst/>
          </a:prstGeom>
          <a:ln w="12700">
            <a:miter lim="400000"/>
          </a:ln>
        </p:spPr>
      </p:pic>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Shape 432"/>
          <p:cNvSpPr/>
          <p:nvPr>
            <p:ph type="title"/>
          </p:nvPr>
        </p:nvSpPr>
        <p:spPr>
          <a:prstGeom prst="rect">
            <a:avLst/>
          </a:prstGeom>
        </p:spPr>
        <p:txBody>
          <a:bodyPr/>
          <a:lstStyle/>
          <a:p>
            <a:pPr/>
          </a:p>
        </p:txBody>
      </p:sp>
      <p:pic>
        <p:nvPicPr>
          <p:cNvPr id="433" name="Screen Shot 2016-08-09 at 6.42.23 PM.png"/>
          <p:cNvPicPr>
            <a:picLocks noChangeAspect="1"/>
          </p:cNvPicPr>
          <p:nvPr/>
        </p:nvPicPr>
        <p:blipFill>
          <a:blip r:embed="rId2">
            <a:extLst/>
          </a:blip>
          <a:stretch>
            <a:fillRect/>
          </a:stretch>
        </p:blipFill>
        <p:spPr>
          <a:xfrm>
            <a:off x="2675698" y="-3034"/>
            <a:ext cx="10512215" cy="8543432"/>
          </a:xfrm>
          <a:prstGeom prst="rect">
            <a:avLst/>
          </a:prstGeom>
          <a:ln w="12700">
            <a:miter lim="400000"/>
          </a:ln>
        </p:spPr>
      </p:pic>
      <p:pic>
        <p:nvPicPr>
          <p:cNvPr id="434" name="Screen Shot 2016-08-09 at 6.43.00 PM.png"/>
          <p:cNvPicPr>
            <a:picLocks noChangeAspect="1"/>
          </p:cNvPicPr>
          <p:nvPr/>
        </p:nvPicPr>
        <p:blipFill>
          <a:blip r:embed="rId3">
            <a:extLst/>
          </a:blip>
          <a:stretch>
            <a:fillRect/>
          </a:stretch>
        </p:blipFill>
        <p:spPr>
          <a:xfrm>
            <a:off x="-162167" y="-105025"/>
            <a:ext cx="4334935" cy="5219984"/>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Subtype="0" presetID="6" grpId="1" accel="50000" decel="50000" fill="hold">
                                  <p:stCondLst>
                                    <p:cond delay="0"/>
                                  </p:stCondLst>
                                  <p:childTnLst>
                                    <p:animScale>
                                      <p:cBhvr>
                                        <p:cTn id="6" dur="3000" fill="hold"/>
                                        <p:tgtEl>
                                          <p:spTgt spid="433"/>
                                        </p:tgtEl>
                                      </p:cBhvr>
                                      <p:by x="200000" y="200000"/>
                                    </p:animScale>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3"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6" name="Shape 436"/>
          <p:cNvSpPr/>
          <p:nvPr/>
        </p:nvSpPr>
        <p:spPr>
          <a:xfrm>
            <a:off x="7596503" y="1026217"/>
            <a:ext cx="3269628" cy="8031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400">
                <a:latin typeface="Helvetica"/>
                <a:ea typeface="Helvetica"/>
                <a:cs typeface="Helvetica"/>
                <a:sym typeface="Helvetica"/>
              </a:defRPr>
            </a:lvl1pPr>
          </a:lstStyle>
          <a:p>
            <a:pPr/>
            <a:r>
              <a:t>Other Towns</a:t>
            </a:r>
          </a:p>
        </p:txBody>
      </p:sp>
      <p:pic>
        <p:nvPicPr>
          <p:cNvPr id="437" name="image19.png"/>
          <p:cNvPicPr>
            <a:picLocks noChangeAspect="1"/>
          </p:cNvPicPr>
          <p:nvPr/>
        </p:nvPicPr>
        <p:blipFill>
          <a:blip r:embed="rId3">
            <a:alphaModFix amt="48333"/>
            <a:extLst/>
          </a:blip>
          <a:stretch>
            <a:fillRect/>
          </a:stretch>
        </p:blipFill>
        <p:spPr>
          <a:xfrm>
            <a:off x="16038914" y="6230895"/>
            <a:ext cx="936398" cy="736334"/>
          </a:xfrm>
          <a:prstGeom prst="rect">
            <a:avLst/>
          </a:prstGeom>
          <a:ln w="12700">
            <a:miter lim="400000"/>
          </a:ln>
        </p:spPr>
      </p:pic>
      <p:pic>
        <p:nvPicPr>
          <p:cNvPr id="438" name="image19.png"/>
          <p:cNvPicPr>
            <a:picLocks noChangeAspect="1"/>
          </p:cNvPicPr>
          <p:nvPr/>
        </p:nvPicPr>
        <p:blipFill>
          <a:blip r:embed="rId3">
            <a:alphaModFix amt="48333"/>
            <a:extLst/>
          </a:blip>
          <a:stretch>
            <a:fillRect/>
          </a:stretch>
        </p:blipFill>
        <p:spPr>
          <a:prstGeom prst="rect">
            <a:avLst/>
          </a:prstGeom>
          <a:ln w="12700">
            <a:miter lim="400000"/>
          </a:ln>
        </p:spPr>
      </p:pic>
      <p:sp>
        <p:nvSpPr>
          <p:cNvPr id="439" name="Shape 439"/>
          <p:cNvSpPr/>
          <p:nvPr/>
        </p:nvSpPr>
        <p:spPr>
          <a:xfrm>
            <a:off x="6639832" y="2718426"/>
            <a:ext cx="1736798" cy="1736798"/>
          </a:xfrm>
          <a:prstGeom prst="rect">
            <a:avLst/>
          </a:prstGeom>
          <a:blipFill>
            <a:blip r:embed="rId4"/>
          </a:blipFill>
          <a:ln w="12700">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a:solidFill>
                  <a:srgbClr val="FFFFFF"/>
                </a:solidFill>
                <a:latin typeface="Helvetica"/>
                <a:ea typeface="Helvetica"/>
                <a:cs typeface="Helvetica"/>
                <a:sym typeface="Helvetica"/>
              </a:defRPr>
            </a:lvl1pPr>
          </a:lstStyle>
          <a:p>
            <a:pPr/>
            <a:r>
              <a:t>“Best”</a:t>
            </a:r>
          </a:p>
        </p:txBody>
      </p:sp>
      <p:grpSp>
        <p:nvGrpSpPr>
          <p:cNvPr id="443" name="Group 443"/>
          <p:cNvGrpSpPr/>
          <p:nvPr/>
        </p:nvGrpSpPr>
        <p:grpSpPr>
          <a:xfrm>
            <a:off x="6639832" y="2709742"/>
            <a:ext cx="3473595" cy="3421491"/>
            <a:chOff x="0" y="0"/>
            <a:chExt cx="3473593" cy="3421489"/>
          </a:xfrm>
        </p:grpSpPr>
        <p:sp>
          <p:nvSpPr>
            <p:cNvPr id="440" name="Shape 440"/>
            <p:cNvSpPr/>
            <p:nvPr/>
          </p:nvSpPr>
          <p:spPr>
            <a:xfrm>
              <a:off x="1736796" y="0"/>
              <a:ext cx="1736798" cy="1736797"/>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41" name="Shape 441"/>
            <p:cNvSpPr/>
            <p:nvPr/>
          </p:nvSpPr>
          <p:spPr>
            <a:xfrm>
              <a:off x="0" y="1684692"/>
              <a:ext cx="1736797" cy="1736798"/>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42" name="Shape 442"/>
            <p:cNvSpPr/>
            <p:nvPr/>
          </p:nvSpPr>
          <p:spPr>
            <a:xfrm>
              <a:off x="1736796" y="1684692"/>
              <a:ext cx="1736798" cy="1736798"/>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grpSp>
      <p:grpSp>
        <p:nvGrpSpPr>
          <p:cNvPr id="448" name="Group 448"/>
          <p:cNvGrpSpPr/>
          <p:nvPr/>
        </p:nvGrpSpPr>
        <p:grpSpPr>
          <a:xfrm>
            <a:off x="1258019" y="3480100"/>
            <a:ext cx="3680660" cy="3625449"/>
            <a:chOff x="0" y="0"/>
            <a:chExt cx="3680658" cy="3625448"/>
          </a:xfrm>
        </p:grpSpPr>
        <p:sp>
          <p:nvSpPr>
            <p:cNvPr id="444" name="Shape 444"/>
            <p:cNvSpPr/>
            <p:nvPr/>
          </p:nvSpPr>
          <p:spPr>
            <a:xfrm>
              <a:off x="0" y="0"/>
              <a:ext cx="1840330" cy="184032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Team</a:t>
              </a:r>
            </a:p>
          </p:txBody>
        </p:sp>
        <p:sp>
          <p:nvSpPr>
            <p:cNvPr id="445" name="Shape 445"/>
            <p:cNvSpPr/>
            <p:nvPr/>
          </p:nvSpPr>
          <p:spPr>
            <a:xfrm>
              <a:off x="1840329" y="0"/>
              <a:ext cx="1840330" cy="184032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Team</a:t>
              </a:r>
            </a:p>
          </p:txBody>
        </p:sp>
        <p:sp>
          <p:nvSpPr>
            <p:cNvPr id="446" name="Shape 446"/>
            <p:cNvSpPr/>
            <p:nvPr/>
          </p:nvSpPr>
          <p:spPr>
            <a:xfrm>
              <a:off x="0" y="1785119"/>
              <a:ext cx="1840330" cy="1840330"/>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Team</a:t>
              </a:r>
            </a:p>
          </p:txBody>
        </p:sp>
        <p:sp>
          <p:nvSpPr>
            <p:cNvPr id="447" name="Shape 447"/>
            <p:cNvSpPr/>
            <p:nvPr/>
          </p:nvSpPr>
          <p:spPr>
            <a:xfrm>
              <a:off x="1840329" y="1785119"/>
              <a:ext cx="1840330" cy="1840330"/>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Team</a:t>
              </a:r>
            </a:p>
          </p:txBody>
        </p:sp>
      </p:grpSp>
      <p:sp>
        <p:nvSpPr>
          <p:cNvPr id="449" name="Shape 449"/>
          <p:cNvSpPr/>
          <p:nvPr/>
        </p:nvSpPr>
        <p:spPr>
          <a:xfrm>
            <a:off x="1599117" y="1013517"/>
            <a:ext cx="2820762" cy="8666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800">
                <a:latin typeface="Helvetica"/>
                <a:ea typeface="Helvetica"/>
                <a:cs typeface="Helvetica"/>
                <a:sym typeface="Helvetica"/>
              </a:defRPr>
            </a:lvl1pPr>
          </a:lstStyle>
          <a:p>
            <a:pPr/>
            <a:r>
              <a:t>Lehighton</a:t>
            </a:r>
          </a:p>
        </p:txBody>
      </p:sp>
      <p:sp>
        <p:nvSpPr>
          <p:cNvPr id="450" name="Shape 450"/>
          <p:cNvSpPr/>
          <p:nvPr/>
        </p:nvSpPr>
        <p:spPr>
          <a:xfrm>
            <a:off x="9776889" y="4108245"/>
            <a:ext cx="1534354" cy="1534354"/>
          </a:xfrm>
          <a:prstGeom prst="rect">
            <a:avLst/>
          </a:prstGeom>
          <a:blipFill>
            <a:blip r:embed="rId4"/>
          </a:blipFill>
          <a:ln w="12700">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3400">
                <a:solidFill>
                  <a:srgbClr val="FFFFFF"/>
                </a:solidFill>
                <a:latin typeface="Helvetica"/>
                <a:ea typeface="Helvetica"/>
                <a:cs typeface="Helvetica"/>
                <a:sym typeface="Helvetica"/>
              </a:defRPr>
            </a:lvl1pPr>
          </a:lstStyle>
          <a:p>
            <a:pPr/>
            <a:r>
              <a:t>“Best”</a:t>
            </a:r>
          </a:p>
        </p:txBody>
      </p:sp>
      <p:grpSp>
        <p:nvGrpSpPr>
          <p:cNvPr id="454" name="Group 454"/>
          <p:cNvGrpSpPr/>
          <p:nvPr/>
        </p:nvGrpSpPr>
        <p:grpSpPr>
          <a:xfrm>
            <a:off x="9776889" y="4100573"/>
            <a:ext cx="3068707" cy="3022677"/>
            <a:chOff x="0" y="0"/>
            <a:chExt cx="3068706" cy="3022675"/>
          </a:xfrm>
        </p:grpSpPr>
        <p:sp>
          <p:nvSpPr>
            <p:cNvPr id="451" name="Shape 451"/>
            <p:cNvSpPr/>
            <p:nvPr/>
          </p:nvSpPr>
          <p:spPr>
            <a:xfrm>
              <a:off x="1534353" y="0"/>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52" name="Shape 452"/>
            <p:cNvSpPr/>
            <p:nvPr/>
          </p:nvSpPr>
          <p:spPr>
            <a:xfrm>
              <a:off x="0" y="1488322"/>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53" name="Shape 453"/>
            <p:cNvSpPr/>
            <p:nvPr/>
          </p:nvSpPr>
          <p:spPr>
            <a:xfrm>
              <a:off x="1534353" y="1488322"/>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grpSp>
      <p:sp>
        <p:nvSpPr>
          <p:cNvPr id="455" name="Shape 455"/>
          <p:cNvSpPr/>
          <p:nvPr/>
        </p:nvSpPr>
        <p:spPr>
          <a:xfrm>
            <a:off x="6842276" y="6273539"/>
            <a:ext cx="1534355" cy="1534355"/>
          </a:xfrm>
          <a:prstGeom prst="rect">
            <a:avLst/>
          </a:prstGeom>
          <a:blipFill>
            <a:blip r:embed="rId4"/>
          </a:blipFill>
          <a:ln w="12700">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3400">
                <a:solidFill>
                  <a:srgbClr val="FFFFFF"/>
                </a:solidFill>
                <a:latin typeface="Helvetica"/>
                <a:ea typeface="Helvetica"/>
                <a:cs typeface="Helvetica"/>
                <a:sym typeface="Helvetica"/>
              </a:defRPr>
            </a:lvl1pPr>
          </a:lstStyle>
          <a:p>
            <a:pPr/>
            <a:r>
              <a:t>“Best”</a:t>
            </a:r>
          </a:p>
        </p:txBody>
      </p:sp>
      <p:grpSp>
        <p:nvGrpSpPr>
          <p:cNvPr id="459" name="Group 459"/>
          <p:cNvGrpSpPr/>
          <p:nvPr/>
        </p:nvGrpSpPr>
        <p:grpSpPr>
          <a:xfrm>
            <a:off x="6842276" y="6265867"/>
            <a:ext cx="3068708" cy="3022677"/>
            <a:chOff x="0" y="0"/>
            <a:chExt cx="3068706" cy="3022675"/>
          </a:xfrm>
        </p:grpSpPr>
        <p:sp>
          <p:nvSpPr>
            <p:cNvPr id="456" name="Shape 456"/>
            <p:cNvSpPr/>
            <p:nvPr/>
          </p:nvSpPr>
          <p:spPr>
            <a:xfrm>
              <a:off x="1534353" y="0"/>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57" name="Shape 457"/>
            <p:cNvSpPr/>
            <p:nvPr/>
          </p:nvSpPr>
          <p:spPr>
            <a:xfrm>
              <a:off x="0" y="1488322"/>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58" name="Shape 458"/>
            <p:cNvSpPr/>
            <p:nvPr/>
          </p:nvSpPr>
          <p:spPr>
            <a:xfrm>
              <a:off x="1534353" y="1488322"/>
              <a:ext cx="1534354" cy="1534354"/>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25400" dist="12700" dir="540000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grpSp>
      <p:grpSp>
        <p:nvGrpSpPr>
          <p:cNvPr id="463" name="Group 463"/>
          <p:cNvGrpSpPr/>
          <p:nvPr/>
        </p:nvGrpSpPr>
        <p:grpSpPr>
          <a:xfrm>
            <a:off x="7332824" y="4059084"/>
            <a:ext cx="3068707" cy="2791024"/>
            <a:chOff x="0" y="0"/>
            <a:chExt cx="3068706" cy="2791023"/>
          </a:xfrm>
        </p:grpSpPr>
        <p:sp>
          <p:nvSpPr>
            <p:cNvPr id="460" name="Shape 460"/>
            <p:cNvSpPr/>
            <p:nvPr/>
          </p:nvSpPr>
          <p:spPr>
            <a:xfrm>
              <a:off x="381000" y="0"/>
              <a:ext cx="2577128" cy="698501"/>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1" name="Shape 461"/>
            <p:cNvSpPr/>
            <p:nvPr/>
          </p:nvSpPr>
          <p:spPr>
            <a:xfrm>
              <a:off x="-1" y="0"/>
              <a:ext cx="287408" cy="2786212"/>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2" name="Shape 462"/>
            <p:cNvSpPr/>
            <p:nvPr/>
          </p:nvSpPr>
          <p:spPr>
            <a:xfrm flipV="1">
              <a:off x="413361" y="932011"/>
              <a:ext cx="2655346" cy="1859013"/>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grpSp>
      <p:grpSp>
        <p:nvGrpSpPr>
          <p:cNvPr id="470" name="Group 470"/>
          <p:cNvGrpSpPr/>
          <p:nvPr/>
        </p:nvGrpSpPr>
        <p:grpSpPr>
          <a:xfrm>
            <a:off x="2435881" y="4684178"/>
            <a:ext cx="1324936" cy="1217294"/>
            <a:chOff x="0" y="0"/>
            <a:chExt cx="1324935" cy="1217293"/>
          </a:xfrm>
        </p:grpSpPr>
        <p:sp>
          <p:nvSpPr>
            <p:cNvPr id="464" name="Shape 464"/>
            <p:cNvSpPr/>
            <p:nvPr/>
          </p:nvSpPr>
          <p:spPr>
            <a:xfrm>
              <a:off x="0" y="0"/>
              <a:ext cx="1324936" cy="0"/>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5" name="Shape 465"/>
            <p:cNvSpPr/>
            <p:nvPr/>
          </p:nvSpPr>
          <p:spPr>
            <a:xfrm flipH="1">
              <a:off x="55133" y="136263"/>
              <a:ext cx="1" cy="1081031"/>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6" name="Shape 466"/>
            <p:cNvSpPr/>
            <p:nvPr/>
          </p:nvSpPr>
          <p:spPr>
            <a:xfrm>
              <a:off x="60200" y="60200"/>
              <a:ext cx="1058759" cy="1058759"/>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7" name="Shape 467"/>
            <p:cNvSpPr/>
            <p:nvPr/>
          </p:nvSpPr>
          <p:spPr>
            <a:xfrm flipH="1">
              <a:off x="1269801" y="26159"/>
              <a:ext cx="1" cy="1081031"/>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8" name="Shape 468"/>
            <p:cNvSpPr/>
            <p:nvPr/>
          </p:nvSpPr>
          <p:spPr>
            <a:xfrm flipH="1">
              <a:off x="133088" y="147399"/>
              <a:ext cx="1058759" cy="1058758"/>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sp>
          <p:nvSpPr>
            <p:cNvPr id="469" name="Shape 469"/>
            <p:cNvSpPr/>
            <p:nvPr/>
          </p:nvSpPr>
          <p:spPr>
            <a:xfrm>
              <a:off x="0" y="1156371"/>
              <a:ext cx="1324936" cy="1"/>
            </a:xfrm>
            <a:prstGeom prst="line">
              <a:avLst/>
            </a:prstGeom>
            <a:noFill/>
            <a:ln w="12700" cap="flat">
              <a:solidFill>
                <a:srgbClr val="000000"/>
              </a:solidFill>
              <a:prstDash val="solid"/>
              <a:miter lim="400000"/>
              <a:headEnd type="triangle" w="med" len="med"/>
              <a:tailEnd type="triangle" w="med" len="med"/>
            </a:ln>
            <a:effectLst/>
          </p:spPr>
          <p:txBody>
            <a:bodyPr wrap="square" lIns="50800" tIns="50800" rIns="50800" bIns="50800" numCol="1" anchor="ctr">
              <a:noAutofit/>
            </a:bodyPr>
            <a:lstStyle/>
            <a:p>
              <a:pPr>
                <a:defRPr sz="2200"/>
              </a:pPr>
            </a:p>
          </p:txBody>
        </p:sp>
      </p:gr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63"/>
                                        </p:tgtEl>
                                        <p:attrNameLst>
                                          <p:attrName>style.visibility</p:attrName>
                                        </p:attrNameLst>
                                      </p:cBhvr>
                                      <p:to>
                                        <p:strVal val="visible"/>
                                      </p:to>
                                    </p:set>
                                  </p:childTnLst>
                                </p:cTn>
                              </p:par>
                            </p:childTnLst>
                          </p:cTn>
                        </p:par>
                        <p:par>
                          <p:cTn id="7" fill="hold">
                            <p:stCondLst>
                              <p:cond delay="0"/>
                            </p:stCondLst>
                            <p:childTnLst>
                              <p:par>
                                <p:cTn id="8" presetClass="emph" nodeType="afterEffect" presetID="9" grpId="2" fill="hold">
                                  <p:stCondLst>
                                    <p:cond delay="1000"/>
                                  </p:stCondLst>
                                  <p:childTnLst>
                                    <p:set>
                                      <p:cBhvr>
                                        <p:cTn id="9" dur="indefinite" fill="hold"/>
                                        <p:tgtEl>
                                          <p:spTgt spid="454"/>
                                        </p:tgtEl>
                                        <p:attrNameLst>
                                          <p:attrName>style.opacity</p:attrName>
                                        </p:attrNameLst>
                                      </p:cBhvr>
                                      <p:to>
                                        <p:strVal val="0.30"/>
                                      </p:to>
                                    </p:set>
                                    <p:animEffect filter="image" prLst="opacity: 0.30; ">
                                      <p:cBhvr>
                                        <p:cTn id="10" dur="indefinite" fill="hold"/>
                                        <p:tgtEl>
                                          <p:spTgt spid="454"/>
                                        </p:tgtEl>
                                      </p:cBhvr>
                                    </p:animEffect>
                                  </p:childTnLst>
                                </p:cTn>
                              </p:par>
                            </p:childTnLst>
                          </p:cTn>
                        </p:par>
                        <p:par>
                          <p:cTn id="11" fill="hold">
                            <p:stCondLst>
                              <p:cond delay="0"/>
                            </p:stCondLst>
                            <p:childTnLst>
                              <p:par>
                                <p:cTn id="12" presetClass="emph" nodeType="withEffect" presetID="9" grpId="3" fill="hold">
                                  <p:stCondLst>
                                    <p:cond delay="0"/>
                                  </p:stCondLst>
                                  <p:childTnLst>
                                    <p:set>
                                      <p:cBhvr>
                                        <p:cTn id="13" dur="indefinite" fill="hold"/>
                                        <p:tgtEl>
                                          <p:spTgt spid="443"/>
                                        </p:tgtEl>
                                        <p:attrNameLst>
                                          <p:attrName>style.opacity</p:attrName>
                                        </p:attrNameLst>
                                      </p:cBhvr>
                                      <p:to>
                                        <p:strVal val="0.20"/>
                                      </p:to>
                                    </p:set>
                                    <p:animEffect filter="image" prLst="opacity: 0.20; ">
                                      <p:cBhvr>
                                        <p:cTn id="14" dur="indefinite" fill="hold"/>
                                        <p:tgtEl>
                                          <p:spTgt spid="443"/>
                                        </p:tgtEl>
                                      </p:cBhvr>
                                    </p:animEffect>
                                  </p:childTnLst>
                                </p:cTn>
                              </p:par>
                            </p:childTnLst>
                          </p:cTn>
                        </p:par>
                        <p:par>
                          <p:cTn id="15" fill="hold">
                            <p:stCondLst>
                              <p:cond delay="0"/>
                            </p:stCondLst>
                            <p:childTnLst>
                              <p:par>
                                <p:cTn id="16" presetClass="emph" nodeType="withEffect" presetID="9" grpId="4" fill="hold">
                                  <p:stCondLst>
                                    <p:cond delay="0"/>
                                  </p:stCondLst>
                                  <p:childTnLst>
                                    <p:set>
                                      <p:cBhvr>
                                        <p:cTn id="17" dur="indefinite" fill="hold"/>
                                        <p:tgtEl>
                                          <p:spTgt spid="459"/>
                                        </p:tgtEl>
                                        <p:attrNameLst>
                                          <p:attrName>style.opacity</p:attrName>
                                        </p:attrNameLst>
                                      </p:cBhvr>
                                      <p:to>
                                        <p:strVal val="0.30"/>
                                      </p:to>
                                    </p:set>
                                    <p:animEffect filter="image" prLst="opacity: 0.30; ">
                                      <p:cBhvr>
                                        <p:cTn id="18" dur="indefinite" fill="hold"/>
                                        <p:tgtEl>
                                          <p:spTgt spid="459"/>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49"/>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6" fill="hold">
                                  <p:stCondLst>
                                    <p:cond delay="0"/>
                                  </p:stCondLst>
                                  <p:iterate type="el" backwards="0">
                                    <p:tmAbs val="0"/>
                                  </p:iterate>
                                  <p:childTnLst>
                                    <p:set>
                                      <p:cBhvr>
                                        <p:cTn id="25" fill="hold"/>
                                        <p:tgtEl>
                                          <p:spTgt spid="448"/>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7" fill="hold">
                                  <p:stCondLst>
                                    <p:cond delay="0"/>
                                  </p:stCondLst>
                                  <p:iterate type="el" backwards="0">
                                    <p:tmAbs val="0"/>
                                  </p:iterate>
                                  <p:childTnLst>
                                    <p:set>
                                      <p:cBhvr>
                                        <p:cTn id="28" fill="hold"/>
                                        <p:tgtEl>
                                          <p:spTgt spid="4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3" grpId="3"/>
      <p:bldP build="whole" bldLvl="1" animBg="1" rev="0" advAuto="0" spid="470" grpId="7"/>
      <p:bldP build="whole" bldLvl="1" animBg="1" rev="0" advAuto="0" spid="463" grpId="1"/>
      <p:bldP build="whole" bldLvl="1" animBg="1" rev="0" advAuto="0" spid="454" grpId="2"/>
      <p:bldP build="whole" bldLvl="1" animBg="1" rev="0" advAuto="0" spid="459" grpId="4"/>
      <p:bldP build="whole" bldLvl="1" animBg="1" rev="0" advAuto="0" spid="449" grpId="5"/>
      <p:bldP build="whole" bldLvl="1" animBg="1" rev="0" advAuto="0" spid="448" grpId="6"/>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4" name="Shape 474"/>
          <p:cNvSpPr/>
          <p:nvPr/>
        </p:nvSpPr>
        <p:spPr>
          <a:xfrm>
            <a:off x="718806" y="1496467"/>
            <a:ext cx="11567188" cy="754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i="1" sz="4800">
                <a:latin typeface="Helvetica"/>
                <a:ea typeface="Helvetica"/>
                <a:cs typeface="Helvetica"/>
                <a:sym typeface="Helvetica"/>
              </a:defRPr>
            </a:pPr>
            <a:r>
              <a:t>The (Lehighton Athletic Booster)Club has a </a:t>
            </a:r>
            <a:r>
              <a:rPr b="1" u="sng"/>
              <a:t>mandatory</a:t>
            </a:r>
            <a:r>
              <a:t> playing-time rule that benefits each player. The rules call for every pee-wee (2</a:t>
            </a:r>
            <a:r>
              <a:rPr baseline="31999"/>
              <a:t>nd</a:t>
            </a:r>
            <a:r>
              <a:t>-5</a:t>
            </a:r>
            <a:r>
              <a:rPr baseline="31999"/>
              <a:t>th</a:t>
            </a:r>
            <a:r>
              <a:t>) to play </a:t>
            </a:r>
          </a:p>
          <a:p>
            <a:pPr defTabSz="457200">
              <a:defRPr i="1" sz="4800">
                <a:latin typeface="Helvetica"/>
                <a:ea typeface="Helvetica"/>
                <a:cs typeface="Helvetica"/>
                <a:sym typeface="Helvetica"/>
              </a:defRPr>
            </a:pPr>
            <a:r>
              <a:rPr b="1"/>
              <a:t>at least one quarter of each game</a:t>
            </a:r>
            <a:r>
              <a:t>, and every knee-hi (6</a:t>
            </a:r>
            <a:r>
              <a:rPr baseline="31999"/>
              <a:t>th</a:t>
            </a:r>
            <a:r>
              <a:t>-7</a:t>
            </a:r>
            <a:r>
              <a:rPr baseline="31999"/>
              <a:t>th</a:t>
            </a:r>
            <a:r>
              <a:t>) player must play </a:t>
            </a:r>
          </a:p>
          <a:p>
            <a:pPr defTabSz="457200">
              <a:defRPr i="1" sz="4800">
                <a:latin typeface="Helvetica"/>
                <a:ea typeface="Helvetica"/>
                <a:cs typeface="Helvetica"/>
                <a:sym typeface="Helvetica"/>
              </a:defRPr>
            </a:pPr>
            <a:r>
              <a:rPr b="1"/>
              <a:t>at least half of the game</a:t>
            </a:r>
            <a:r>
              <a:t>.</a:t>
            </a:r>
          </a:p>
          <a:p>
            <a:pPr defTabSz="457200">
              <a:defRPr sz="5000">
                <a:latin typeface="Helvetica"/>
                <a:ea typeface="Helvetica"/>
                <a:cs typeface="Helvetica"/>
                <a:sym typeface="Helvetica"/>
              </a:defRPr>
            </a:pPr>
          </a:p>
          <a:p>
            <a:pPr algn="l" defTabSz="914400">
              <a:defRPr sz="5000">
                <a:latin typeface="Helvetica"/>
                <a:ea typeface="Helvetica"/>
                <a:cs typeface="Helvetica"/>
                <a:sym typeface="Helvetica"/>
              </a:defRPr>
            </a:pPr>
            <a:r>
              <a:rPr u="sng"/>
              <a:t>The </a:t>
            </a:r>
            <a:r>
              <a:rPr u="sng"/>
              <a:t>Morning Call </a:t>
            </a:r>
            <a:r>
              <a:rPr i="1"/>
              <a:t>September 7, 2000</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8" name="Shape 478"/>
          <p:cNvSpPr/>
          <p:nvPr>
            <p:ph type="title"/>
          </p:nvPr>
        </p:nvSpPr>
        <p:spPr>
          <a:xfrm>
            <a:off x="833331" y="1373998"/>
            <a:ext cx="11338138" cy="7457441"/>
          </a:xfrm>
          <a:prstGeom prst="rect">
            <a:avLst/>
          </a:prstGeom>
        </p:spPr>
        <p:txBody>
          <a:bodyPr/>
          <a:lstStyle/>
          <a:p>
            <a:pPr defTabSz="260096">
              <a:defRPr sz="5840">
                <a:latin typeface="Helvetica"/>
                <a:ea typeface="Helvetica"/>
                <a:cs typeface="Helvetica"/>
                <a:sym typeface="Helvetica"/>
              </a:defRPr>
            </a:pPr>
            <a:r>
              <a:rPr i="1"/>
              <a:t>"Here, everyone gets to play," </a:t>
            </a:r>
            <a:r>
              <a:rPr b="0" i="1"/>
              <a:t>(club president Lamont) Rodgers, said. </a:t>
            </a:r>
            <a:r>
              <a:rPr i="1"/>
              <a:t>"That way no one feels discouraged, and they will keep interest in the sport as they get older.”</a:t>
            </a:r>
            <a:endParaRPr i="1"/>
          </a:p>
          <a:p>
            <a:pPr defTabSz="260096">
              <a:defRPr sz="5840">
                <a:latin typeface="Helvetica"/>
                <a:ea typeface="Helvetica"/>
                <a:cs typeface="Helvetica"/>
                <a:sym typeface="Helvetica"/>
              </a:defRPr>
            </a:pPr>
            <a:endParaRPr i="1"/>
          </a:p>
          <a:p>
            <a:pPr defTabSz="260096">
              <a:defRPr sz="5840"/>
            </a:pPr>
            <a:r>
              <a:rPr b="0" sz="4480" u="sng">
                <a:latin typeface="Helvetica"/>
                <a:ea typeface="Helvetica"/>
                <a:cs typeface="Helvetica"/>
                <a:sym typeface="Helvetica"/>
              </a:rPr>
              <a:t>The Morning Call </a:t>
            </a:r>
            <a:r>
              <a:rPr b="0" i="1" sz="4480">
                <a:latin typeface="Helvetica"/>
                <a:ea typeface="Helvetica"/>
                <a:cs typeface="Helvetica"/>
                <a:sym typeface="Helvetica"/>
              </a:rPr>
              <a:t>September 7, </a:t>
            </a:r>
            <a:r>
              <a:rPr b="0" i="1" sz="4480">
                <a:latin typeface="Helvetica"/>
                <a:ea typeface="Helvetica"/>
                <a:cs typeface="Helvetica"/>
                <a:sym typeface="Helvetica"/>
              </a:rPr>
              <a:t>2000</a:t>
            </a:r>
            <a:br>
              <a:rPr i="1" sz="4480">
                <a:latin typeface="Helvetica"/>
                <a:ea typeface="Helvetica"/>
                <a:cs typeface="Helvetica"/>
                <a:sym typeface="Helvetica"/>
              </a:rPr>
            </a:br>
            <a:br>
              <a:rPr i="1" u="sng"/>
            </a:br>
            <a:br>
              <a:rPr i="1"/>
            </a:b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2" name="Shape 482"/>
          <p:cNvSpPr/>
          <p:nvPr/>
        </p:nvSpPr>
        <p:spPr>
          <a:xfrm>
            <a:off x="8282484" y="1430434"/>
            <a:ext cx="3269628" cy="8031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400">
                <a:latin typeface="Helvetica"/>
                <a:ea typeface="Helvetica"/>
                <a:cs typeface="Helvetica"/>
                <a:sym typeface="Helvetica"/>
              </a:defRPr>
            </a:lvl1pPr>
          </a:lstStyle>
          <a:p>
            <a:pPr/>
            <a:r>
              <a:t>Other Towns</a:t>
            </a:r>
          </a:p>
        </p:txBody>
      </p:sp>
      <p:pic>
        <p:nvPicPr>
          <p:cNvPr id="483" name="image19.png"/>
          <p:cNvPicPr>
            <a:picLocks noChangeAspect="1"/>
          </p:cNvPicPr>
          <p:nvPr/>
        </p:nvPicPr>
        <p:blipFill>
          <a:blip r:embed="rId3">
            <a:alphaModFix amt="48333"/>
            <a:extLst/>
          </a:blip>
          <a:stretch>
            <a:fillRect/>
          </a:stretch>
        </p:blipFill>
        <p:spPr>
          <a:prstGeom prst="rect">
            <a:avLst/>
          </a:prstGeom>
          <a:ln w="12700">
            <a:miter lim="400000"/>
          </a:ln>
        </p:spPr>
      </p:pic>
      <p:sp>
        <p:nvSpPr>
          <p:cNvPr id="484" name="Shape 484"/>
          <p:cNvSpPr/>
          <p:nvPr/>
        </p:nvSpPr>
        <p:spPr>
          <a:xfrm>
            <a:off x="7622033" y="3077277"/>
            <a:ext cx="2273236" cy="2203171"/>
          </a:xfrm>
          <a:prstGeom prst="rect">
            <a:avLst/>
          </a:prstGeom>
          <a:blipFill>
            <a:blip r:embed="rId4"/>
          </a:blipFill>
          <a:ln w="12700">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a:solidFill>
                  <a:srgbClr val="FFFFFF"/>
                </a:solidFill>
                <a:latin typeface="Helvetica"/>
                <a:ea typeface="Helvetica"/>
                <a:cs typeface="Helvetica"/>
                <a:sym typeface="Helvetica"/>
              </a:defRPr>
            </a:lvl1pPr>
          </a:lstStyle>
          <a:p>
            <a:pPr/>
            <a:r>
              <a:t>“Best”</a:t>
            </a:r>
          </a:p>
        </p:txBody>
      </p:sp>
      <p:grpSp>
        <p:nvGrpSpPr>
          <p:cNvPr id="488" name="Group 488"/>
          <p:cNvGrpSpPr/>
          <p:nvPr/>
        </p:nvGrpSpPr>
        <p:grpSpPr>
          <a:xfrm>
            <a:off x="7616145" y="3052818"/>
            <a:ext cx="4548238" cy="4480014"/>
            <a:chOff x="0" y="0"/>
            <a:chExt cx="4548237" cy="4480012"/>
          </a:xfrm>
        </p:grpSpPr>
        <p:sp>
          <p:nvSpPr>
            <p:cNvPr id="485" name="Shape 485"/>
            <p:cNvSpPr/>
            <p:nvPr/>
          </p:nvSpPr>
          <p:spPr>
            <a:xfrm>
              <a:off x="2274118" y="0"/>
              <a:ext cx="2274120"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86" name="Shape 486"/>
            <p:cNvSpPr/>
            <p:nvPr/>
          </p:nvSpPr>
          <p:spPr>
            <a:xfrm>
              <a:off x="0" y="2205894"/>
              <a:ext cx="2274119"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sp>
          <p:nvSpPr>
            <p:cNvPr id="487" name="Shape 487"/>
            <p:cNvSpPr/>
            <p:nvPr/>
          </p:nvSpPr>
          <p:spPr>
            <a:xfrm>
              <a:off x="2274118" y="2205894"/>
              <a:ext cx="2274120"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Cut</a:t>
              </a:r>
            </a:p>
          </p:txBody>
        </p:sp>
      </p:grpSp>
      <p:grpSp>
        <p:nvGrpSpPr>
          <p:cNvPr id="493" name="Group 493"/>
          <p:cNvGrpSpPr/>
          <p:nvPr/>
        </p:nvGrpSpPr>
        <p:grpSpPr>
          <a:xfrm>
            <a:off x="766264" y="2925173"/>
            <a:ext cx="4548237" cy="4480014"/>
            <a:chOff x="0" y="0"/>
            <a:chExt cx="4548235" cy="4480012"/>
          </a:xfrm>
        </p:grpSpPr>
        <p:sp>
          <p:nvSpPr>
            <p:cNvPr id="489" name="Shape 489"/>
            <p:cNvSpPr/>
            <p:nvPr/>
          </p:nvSpPr>
          <p:spPr>
            <a:xfrm>
              <a:off x="0" y="0"/>
              <a:ext cx="2274118"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All</a:t>
              </a:r>
            </a:p>
          </p:txBody>
        </p:sp>
        <p:sp>
          <p:nvSpPr>
            <p:cNvPr id="490" name="Shape 490"/>
            <p:cNvSpPr/>
            <p:nvPr/>
          </p:nvSpPr>
          <p:spPr>
            <a:xfrm>
              <a:off x="2274117" y="0"/>
              <a:ext cx="2274119"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Kids</a:t>
              </a:r>
            </a:p>
          </p:txBody>
        </p:sp>
        <p:sp>
          <p:nvSpPr>
            <p:cNvPr id="491" name="Shape 491"/>
            <p:cNvSpPr/>
            <p:nvPr/>
          </p:nvSpPr>
          <p:spPr>
            <a:xfrm>
              <a:off x="0" y="2205894"/>
              <a:ext cx="2274118"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Play</a:t>
              </a:r>
            </a:p>
          </p:txBody>
        </p:sp>
        <p:sp>
          <p:nvSpPr>
            <p:cNvPr id="492" name="Shape 492"/>
            <p:cNvSpPr/>
            <p:nvPr/>
          </p:nvSpPr>
          <p:spPr>
            <a:xfrm>
              <a:off x="2274117" y="2205894"/>
              <a:ext cx="2274119"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000">
                  <a:solidFill>
                    <a:srgbClr val="FFFFFF"/>
                  </a:solidFill>
                  <a:latin typeface="Helvetica"/>
                  <a:ea typeface="Helvetica"/>
                  <a:cs typeface="Helvetica"/>
                  <a:sym typeface="Helvetica"/>
                </a:defRPr>
              </a:lvl1pPr>
            </a:lstStyle>
            <a:p>
              <a:pPr/>
              <a:r>
                <a:t>Football</a:t>
              </a:r>
            </a:p>
          </p:txBody>
        </p:sp>
      </p:grpSp>
      <p:sp>
        <p:nvSpPr>
          <p:cNvPr id="494" name="Shape 494"/>
          <p:cNvSpPr/>
          <p:nvPr/>
        </p:nvSpPr>
        <p:spPr>
          <a:xfrm>
            <a:off x="1905088" y="1430434"/>
            <a:ext cx="2820762" cy="8666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800">
                <a:latin typeface="Helvetica"/>
                <a:ea typeface="Helvetica"/>
                <a:cs typeface="Helvetica"/>
                <a:sym typeface="Helvetica"/>
              </a:defRPr>
            </a:lvl1pPr>
          </a:lstStyle>
          <a:p>
            <a:pPr/>
            <a:r>
              <a:t>Lehighton</a:t>
            </a:r>
          </a:p>
        </p:txBody>
      </p:sp>
      <p:sp>
        <p:nvSpPr>
          <p:cNvPr id="495" name="Shape 495"/>
          <p:cNvSpPr/>
          <p:nvPr/>
        </p:nvSpPr>
        <p:spPr>
          <a:xfrm>
            <a:off x="317646" y="2236678"/>
            <a:ext cx="5578327" cy="5983818"/>
          </a:xfrm>
          <a:prstGeom prst="roundRect">
            <a:avLst>
              <a:gd name="adj" fmla="val 16034"/>
            </a:avLst>
          </a:prstGeom>
          <a:ln w="25400">
            <a:solidFill>
              <a:srgbClr val="8C3A38"/>
            </a:solidFill>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solidFill>
                  <a:srgbClr val="FFFFFF"/>
                </a:solidFill>
                <a:latin typeface="Calibri"/>
                <a:ea typeface="Calibri"/>
                <a:cs typeface="Calibri"/>
                <a:sym typeface="Calibri"/>
              </a:defRPr>
            </a:pP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L 0.065146 0.223502" origin="layout" pathEditMode="relative">
                                      <p:cBhvr>
                                        <p:cTn id="6" dur="5000" fill="hold"/>
                                        <p:tgtEl>
                                          <p:spTgt spid="488"/>
                                        </p:tgtEl>
                                        <p:attrNameLst>
                                          <p:attrName>ppt_x</p:attrName>
                                          <p:attrName>ppt_y</p:attrName>
                                        </p:attrNameLst>
                                      </p:cBhvr>
                                    </p:animMotion>
                                  </p:childTnLst>
                                </p:cTn>
                              </p:par>
                            </p:childTnLst>
                          </p:cTn>
                        </p:par>
                        <p:par>
                          <p:cTn id="7" fill="hold">
                            <p:stCondLst>
                              <p:cond delay="0"/>
                            </p:stCondLst>
                            <p:childTnLst>
                              <p:par>
                                <p:cTn id="8" presetClass="emph" nodeType="withEffect" presetID="9" grpId="2" fill="hold">
                                  <p:stCondLst>
                                    <p:cond delay="0"/>
                                  </p:stCondLst>
                                  <p:childTnLst>
                                    <p:set>
                                      <p:cBhvr>
                                        <p:cTn id="9" dur="indefinite" fill="hold"/>
                                        <p:tgtEl>
                                          <p:spTgt spid="488"/>
                                        </p:tgtEl>
                                        <p:attrNameLst>
                                          <p:attrName>style.opacity</p:attrName>
                                        </p:attrNameLst>
                                      </p:cBhvr>
                                      <p:to>
                                        <p:strVal val="0.40"/>
                                      </p:to>
                                    </p:set>
                                    <p:animEffect filter="image" prLst="opacity: 0.40; ">
                                      <p:cBhvr>
                                        <p:cTn id="10" dur="indefinite" fill="hold"/>
                                        <p:tgtEl>
                                          <p:spTgt spid="488"/>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88" grpId="2"/>
      <p:bldP build="whole" bldLvl="1" animBg="1" rev="0" advAuto="0" spid="495" grpId="3"/>
    </p:bldLst>
  </p:timing>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9" name="Shape 499"/>
          <p:cNvSpPr/>
          <p:nvPr/>
        </p:nvSpPr>
        <p:spPr>
          <a:xfrm>
            <a:off x="8257975" y="1124524"/>
            <a:ext cx="4024336" cy="8031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400">
                <a:latin typeface="Helvetica"/>
                <a:ea typeface="Helvetica"/>
                <a:cs typeface="Helvetica"/>
                <a:sym typeface="Helvetica"/>
              </a:defRPr>
            </a:lvl1pPr>
          </a:lstStyle>
          <a:p>
            <a:pPr/>
            <a:r>
              <a:t>Current System</a:t>
            </a:r>
          </a:p>
        </p:txBody>
      </p:sp>
      <p:pic>
        <p:nvPicPr>
          <p:cNvPr id="500" name="image19.png"/>
          <p:cNvPicPr>
            <a:picLocks noChangeAspect="1"/>
          </p:cNvPicPr>
          <p:nvPr/>
        </p:nvPicPr>
        <p:blipFill>
          <a:blip r:embed="rId3">
            <a:alphaModFix amt="48333"/>
            <a:extLst/>
          </a:blip>
          <a:stretch>
            <a:fillRect/>
          </a:stretch>
        </p:blipFill>
        <p:spPr>
          <a:prstGeom prst="rect">
            <a:avLst/>
          </a:prstGeom>
          <a:ln w="12700">
            <a:miter lim="400000"/>
          </a:ln>
        </p:spPr>
      </p:pic>
      <p:sp>
        <p:nvSpPr>
          <p:cNvPr id="501" name="Shape 501"/>
          <p:cNvSpPr/>
          <p:nvPr/>
        </p:nvSpPr>
        <p:spPr>
          <a:xfrm>
            <a:off x="7622033" y="3077277"/>
            <a:ext cx="2273236" cy="2203171"/>
          </a:xfrm>
          <a:prstGeom prst="rect">
            <a:avLst/>
          </a:prstGeom>
          <a:blipFill>
            <a:blip r:embed="rId4"/>
          </a:blipFill>
          <a:ln w="12700">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3400">
                <a:solidFill>
                  <a:srgbClr val="FFFFFF"/>
                </a:solidFill>
                <a:latin typeface="Helvetica"/>
                <a:ea typeface="Helvetica"/>
                <a:cs typeface="Helvetica"/>
                <a:sym typeface="Helvetica"/>
              </a:defRPr>
            </a:lvl1pPr>
          </a:lstStyle>
          <a:p>
            <a:pPr/>
            <a:r>
              <a:t>“Gifted and Talented”</a:t>
            </a:r>
          </a:p>
        </p:txBody>
      </p:sp>
      <p:sp>
        <p:nvSpPr>
          <p:cNvPr id="502" name="Shape 502"/>
          <p:cNvSpPr/>
          <p:nvPr/>
        </p:nvSpPr>
        <p:spPr>
          <a:xfrm>
            <a:off x="9890263" y="3052818"/>
            <a:ext cx="2274120" cy="2274119"/>
          </a:xfrm>
          <a:prstGeom prst="rect">
            <a:avLst/>
          </a:prstGeom>
          <a:blipFill>
            <a:blip r:embed="rId5"/>
          </a:blipFill>
          <a:ln w="12700">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lstStyle>
            <a:lvl1pPr>
              <a:defRPr b="1" sz="4400">
                <a:solidFill>
                  <a:srgbClr val="FFFFFF"/>
                </a:solidFill>
                <a:latin typeface="Helvetica"/>
                <a:ea typeface="Helvetica"/>
                <a:cs typeface="Helvetica"/>
                <a:sym typeface="Helvetica"/>
              </a:defRPr>
            </a:lvl1pPr>
          </a:lstStyle>
          <a:p>
            <a:pPr/>
            <a:r>
              <a:t>“Low”</a:t>
            </a:r>
          </a:p>
        </p:txBody>
      </p:sp>
      <p:grpSp>
        <p:nvGrpSpPr>
          <p:cNvPr id="505" name="Group 505"/>
          <p:cNvGrpSpPr/>
          <p:nvPr/>
        </p:nvGrpSpPr>
        <p:grpSpPr>
          <a:xfrm>
            <a:off x="7616145" y="5258713"/>
            <a:ext cx="4548238" cy="2274119"/>
            <a:chOff x="0" y="0"/>
            <a:chExt cx="4548237" cy="2274118"/>
          </a:xfrm>
        </p:grpSpPr>
        <p:sp>
          <p:nvSpPr>
            <p:cNvPr id="503" name="Shape 503"/>
            <p:cNvSpPr/>
            <p:nvPr/>
          </p:nvSpPr>
          <p:spPr>
            <a:xfrm>
              <a:off x="0" y="0"/>
              <a:ext cx="2274119"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400">
                  <a:solidFill>
                    <a:srgbClr val="FFFFFF"/>
                  </a:solidFill>
                  <a:latin typeface="Helvetica"/>
                  <a:ea typeface="Helvetica"/>
                  <a:cs typeface="Helvetica"/>
                  <a:sym typeface="Helvetica"/>
                </a:defRPr>
              </a:lvl1pPr>
            </a:lstStyle>
            <a:p>
              <a:pPr/>
              <a:r>
                <a:t>“Average”</a:t>
              </a:r>
            </a:p>
          </p:txBody>
        </p:sp>
        <p:sp>
          <p:nvSpPr>
            <p:cNvPr id="504" name="Shape 504"/>
            <p:cNvSpPr/>
            <p:nvPr/>
          </p:nvSpPr>
          <p:spPr>
            <a:xfrm>
              <a:off x="2274118" y="0"/>
              <a:ext cx="2274120"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400">
                  <a:solidFill>
                    <a:srgbClr val="FFFFFF"/>
                  </a:solidFill>
                  <a:latin typeface="Helvetica"/>
                  <a:ea typeface="Helvetica"/>
                  <a:cs typeface="Helvetica"/>
                  <a:sym typeface="Helvetica"/>
                </a:defRPr>
              </a:lvl1pPr>
            </a:lstStyle>
            <a:p>
              <a:pPr/>
              <a:r>
                <a:t>“Average”</a:t>
              </a:r>
            </a:p>
          </p:txBody>
        </p:sp>
      </p:grpSp>
      <p:grpSp>
        <p:nvGrpSpPr>
          <p:cNvPr id="510" name="Group 510"/>
          <p:cNvGrpSpPr/>
          <p:nvPr/>
        </p:nvGrpSpPr>
        <p:grpSpPr>
          <a:xfrm>
            <a:off x="766264" y="2636793"/>
            <a:ext cx="4548237" cy="4480014"/>
            <a:chOff x="0" y="0"/>
            <a:chExt cx="4548235" cy="4480012"/>
          </a:xfrm>
        </p:grpSpPr>
        <p:sp>
          <p:nvSpPr>
            <p:cNvPr id="506" name="Shape 506"/>
            <p:cNvSpPr/>
            <p:nvPr/>
          </p:nvSpPr>
          <p:spPr>
            <a:xfrm>
              <a:off x="0" y="0"/>
              <a:ext cx="2274118"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All</a:t>
              </a:r>
            </a:p>
          </p:txBody>
        </p:sp>
        <p:sp>
          <p:nvSpPr>
            <p:cNvPr id="507" name="Shape 507"/>
            <p:cNvSpPr/>
            <p:nvPr/>
          </p:nvSpPr>
          <p:spPr>
            <a:xfrm>
              <a:off x="2274117" y="0"/>
              <a:ext cx="2274119"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a:solidFill>
                    <a:srgbClr val="FFFFFF"/>
                  </a:solidFill>
                  <a:latin typeface="Helvetica"/>
                  <a:ea typeface="Helvetica"/>
                  <a:cs typeface="Helvetica"/>
                  <a:sym typeface="Helvetica"/>
                </a:defRPr>
              </a:pPr>
              <a:r>
                <a:t>Young </a:t>
              </a:r>
            </a:p>
            <a:p>
              <a:pPr>
                <a:defRPr b="1">
                  <a:solidFill>
                    <a:srgbClr val="FFFFFF"/>
                  </a:solidFill>
                  <a:latin typeface="Helvetica"/>
                  <a:ea typeface="Helvetica"/>
                  <a:cs typeface="Helvetica"/>
                  <a:sym typeface="Helvetica"/>
                </a:defRPr>
              </a:pPr>
              <a:r>
                <a:t>Kids</a:t>
              </a:r>
            </a:p>
          </p:txBody>
        </p:sp>
        <p:sp>
          <p:nvSpPr>
            <p:cNvPr id="508" name="Shape 508"/>
            <p:cNvSpPr/>
            <p:nvPr/>
          </p:nvSpPr>
          <p:spPr>
            <a:xfrm>
              <a:off x="0" y="2205894"/>
              <a:ext cx="2274118" cy="2274119"/>
            </a:xfrm>
            <a:prstGeom prst="rect">
              <a:avLst/>
            </a:prstGeom>
            <a:blipFill rotWithShape="1">
              <a:blip r:embed="rId5"/>
              <a:srcRect l="0" t="0" r="0" b="0"/>
              <a:tile tx="0" ty="0" sx="100000" sy="100000" flip="none" algn="tl"/>
            </a:blipFill>
            <a:ln w="12700" cap="flat">
              <a:noFill/>
              <a:miter lim="400000"/>
            </a:ln>
            <a:effectLst>
              <a:outerShdw sx="100000" sy="100000" kx="0" ky="0" algn="b" rotWithShape="0" blurRad="25400" dist="0" dir="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4400">
                  <a:solidFill>
                    <a:srgbClr val="FFFFFF"/>
                  </a:solidFill>
                  <a:latin typeface="Helvetica"/>
                  <a:ea typeface="Helvetica"/>
                  <a:cs typeface="Helvetica"/>
                  <a:sym typeface="Helvetica"/>
                </a:defRPr>
              </a:lvl1pPr>
            </a:lstStyle>
            <a:p>
              <a:pPr/>
              <a:r>
                <a:t>Learn</a:t>
              </a:r>
            </a:p>
          </p:txBody>
        </p:sp>
        <p:sp>
          <p:nvSpPr>
            <p:cNvPr id="509" name="Shape 509"/>
            <p:cNvSpPr/>
            <p:nvPr/>
          </p:nvSpPr>
          <p:spPr>
            <a:xfrm>
              <a:off x="2274117" y="2205894"/>
              <a:ext cx="2274119" cy="2274119"/>
            </a:xfrm>
            <a:prstGeom prst="rect">
              <a:avLst/>
            </a:prstGeom>
            <a:blipFill rotWithShape="1">
              <a:blip r:embed="rId4"/>
              <a:srcRect l="0" t="0" r="0" b="0"/>
              <a:tile tx="0" ty="0" sx="100000" sy="100000" flip="none" algn="tl"/>
            </a:blipFill>
            <a:ln w="12700" cap="flat">
              <a:noFill/>
              <a:miter lim="400000"/>
            </a:ln>
            <a:effectLst>
              <a:outerShdw sx="100000" sy="100000" kx="0" ky="0" algn="b" rotWithShape="0" blurRad="12700" dist="12700" dir="2388334">
                <a:srgbClr val="000000">
                  <a:alpha val="7931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800">
                  <a:solidFill>
                    <a:srgbClr val="FFFFFF"/>
                  </a:solidFill>
                  <a:latin typeface="Helvetica"/>
                  <a:ea typeface="Helvetica"/>
                  <a:cs typeface="Helvetica"/>
                  <a:sym typeface="Helvetica"/>
                </a:defRPr>
              </a:lvl1pPr>
            </a:lstStyle>
            <a:p>
              <a:pPr/>
              <a:r>
                <a:t>Together</a:t>
              </a:r>
            </a:p>
          </p:txBody>
        </p:sp>
      </p:grpSp>
      <p:sp>
        <p:nvSpPr>
          <p:cNvPr id="511" name="Shape 511"/>
          <p:cNvSpPr/>
          <p:nvPr/>
        </p:nvSpPr>
        <p:spPr>
          <a:xfrm>
            <a:off x="1018548" y="1111824"/>
            <a:ext cx="4378099" cy="8666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457200">
              <a:defRPr sz="4800">
                <a:latin typeface="Helvetica"/>
                <a:ea typeface="Helvetica"/>
                <a:cs typeface="Helvetica"/>
                <a:sym typeface="Helvetica"/>
              </a:defRPr>
            </a:lvl1pPr>
          </a:lstStyle>
          <a:p>
            <a:pPr/>
            <a:r>
              <a:t>Healthy Society</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L 0.030931 -0.098586" origin="layout" pathEditMode="relative">
                                      <p:cBhvr>
                                        <p:cTn id="6" dur="1000" fill="hold"/>
                                        <p:tgtEl>
                                          <p:spTgt spid="501"/>
                                        </p:tgtEl>
                                        <p:attrNameLst>
                                          <p:attrName>ppt_x</p:attrName>
                                          <p:attrName>ppt_y</p:attrName>
                                        </p:attrNameLst>
                                      </p:cBhvr>
                                    </p:animMotion>
                                  </p:childTnLst>
                                </p:cTn>
                              </p:par>
                            </p:childTnLst>
                          </p:cTn>
                        </p:par>
                        <p:par>
                          <p:cTn id="7" fill="hold">
                            <p:stCondLst>
                              <p:cond delay="0"/>
                            </p:stCondLst>
                            <p:childTnLst>
                              <p:par>
                                <p:cTn id="8" presetClass="path" nodeType="withEffect" presetSubtype="0" presetID="-1" grpId="2" fill="hold">
                                  <p:stCondLst>
                                    <p:cond delay="0"/>
                                  </p:stCondLst>
                                  <p:childTnLst>
                                    <p:animMotion path="M 0.000000 0.000000 L 0.048431 0.391195" origin="layout" pathEditMode="relative">
                                      <p:cBhvr>
                                        <p:cTn id="9" dur="1000" fill="hold"/>
                                        <p:tgtEl>
                                          <p:spTgt spid="502"/>
                                        </p:tgtEl>
                                        <p:attrNameLst>
                                          <p:attrName>ppt_x</p:attrName>
                                          <p:attrName>ppt_y</p:attrName>
                                        </p:attrNameLst>
                                      </p:cBhvr>
                                    </p:animMotion>
                                  </p:childTnLst>
                                </p:cTn>
                              </p:par>
                            </p:childTnLst>
                          </p:cTn>
                        </p:par>
                        <p:par>
                          <p:cTn id="10" fill="hold">
                            <p:stCondLst>
                              <p:cond delay="0"/>
                            </p:stCondLst>
                            <p:childTnLst>
                              <p:par>
                                <p:cTn id="11" presetClass="path" nodeType="withEffect" presetSubtype="0" presetID="-1" grpId="3" accel="50000" decel="50000" fill="hold">
                                  <p:stCondLst>
                                    <p:cond delay="0"/>
                                  </p:stCondLst>
                                  <p:childTnLst>
                                    <p:animMotion path="M 0.000000 0.000000 L 0.017049 -0.056606" origin="layout" pathEditMode="relative">
                                      <p:cBhvr>
                                        <p:cTn id="12" dur="1000" fill="hold"/>
                                        <p:tgtEl>
                                          <p:spTgt spid="505"/>
                                        </p:tgtEl>
                                        <p:attrNameLst>
                                          <p:attrName>ppt_x</p:attrName>
                                          <p:attrName>ppt_y</p:attrName>
                                        </p:attrNameLst>
                                      </p:cBhvr>
                                    </p:animMotion>
                                  </p:childTnLst>
                                </p:cTn>
                              </p:par>
                            </p:childTnLst>
                          </p:cTn>
                        </p:par>
                        <p:par>
                          <p:cTn id="13" fill="hold">
                            <p:stCondLst>
                              <p:cond delay="0"/>
                            </p:stCondLst>
                            <p:childTnLst>
                              <p:par>
                                <p:cTn id="14" presetClass="emph" nodeType="withEffect" presetID="9" grpId="4" fill="hold">
                                  <p:stCondLst>
                                    <p:cond delay="0"/>
                                  </p:stCondLst>
                                  <p:childTnLst>
                                    <p:set>
                                      <p:cBhvr>
                                        <p:cTn id="15" dur="indefinite" fill="hold"/>
                                        <p:tgtEl>
                                          <p:spTgt spid="502"/>
                                        </p:tgtEl>
                                        <p:attrNameLst>
                                          <p:attrName>style.opacity</p:attrName>
                                        </p:attrNameLst>
                                      </p:cBhvr>
                                      <p:to>
                                        <p:strVal val="0.30"/>
                                      </p:to>
                                    </p:set>
                                    <p:animEffect filter="image" prLst="opacity: 0.30; ">
                                      <p:cBhvr>
                                        <p:cTn id="16" dur="indefinite" fill="hold"/>
                                        <p:tgtEl>
                                          <p:spTgt spid="502"/>
                                        </p:tgtEl>
                                      </p:cBhvr>
                                    </p:animEffect>
                                  </p:childTnLst>
                                </p:cTn>
                              </p:par>
                            </p:childTnLst>
                          </p:cTn>
                        </p:par>
                        <p:par>
                          <p:cTn id="17" fill="hold">
                            <p:stCondLst>
                              <p:cond delay="0"/>
                            </p:stCondLst>
                            <p:childTnLst>
                              <p:par>
                                <p:cTn id="18" presetClass="path" nodeType="afterEffect" presetSubtype="0" presetID="-1" grpId="5" accel="50000" decel="50000" fill="hold">
                                  <p:stCondLst>
                                    <p:cond delay="0"/>
                                  </p:stCondLst>
                                  <p:childTnLst>
                                    <p:animMotion path="M 0.048431 0.391195 L -0.066978 0.337743" origin="layout" pathEditMode="relative">
                                      <p:cBhvr>
                                        <p:cTn id="19" dur="1000" fill="hold"/>
                                        <p:tgtEl>
                                          <p:spTgt spid="502"/>
                                        </p:tgtEl>
                                        <p:attrNameLst>
                                          <p:attrName>ppt_x</p:attrName>
                                          <p:attrName>ppt_y</p:attrName>
                                        </p:attrNameLst>
                                      </p:cBhvr>
                                    </p:animMotion>
                                  </p:childTnLst>
                                </p:cTn>
                              </p:par>
                            </p:childTnLst>
                          </p:cTn>
                        </p:par>
                        <p:par>
                          <p:cTn id="20" fill="hold">
                            <p:stCondLst>
                              <p:cond delay="0"/>
                            </p:stCondLst>
                            <p:childTnLst>
                              <p:par>
                                <p:cTn id="21" presetClass="emph" nodeType="withEffect" presetID="9" grpId="6" fill="hold">
                                  <p:stCondLst>
                                    <p:cond delay="0"/>
                                  </p:stCondLst>
                                  <p:childTnLst>
                                    <p:set>
                                      <p:cBhvr>
                                        <p:cTn id="22" dur="indefinite" fill="hold"/>
                                        <p:tgtEl>
                                          <p:spTgt spid="505"/>
                                        </p:tgtEl>
                                        <p:attrNameLst>
                                          <p:attrName>style.opacity</p:attrName>
                                        </p:attrNameLst>
                                      </p:cBhvr>
                                      <p:to>
                                        <p:strVal val="0.60"/>
                                      </p:to>
                                    </p:set>
                                    <p:animEffect filter="image" prLst="opacity: 0.60; ">
                                      <p:cBhvr>
                                        <p:cTn id="23" dur="indefinite" fill="hold"/>
                                        <p:tgtEl>
                                          <p:spTgt spid="505"/>
                                        </p:tgtEl>
                                      </p:cBhvr>
                                    </p:animEffect>
                                  </p:childTnLst>
                                </p:cTn>
                              </p:par>
                            </p:childTnLst>
                          </p:cTn>
                        </p:par>
                        <p:par>
                          <p:cTn id="24" fill="hold">
                            <p:stCondLst>
                              <p:cond delay="0"/>
                            </p:stCondLst>
                            <p:childTnLst>
                              <p:par>
                                <p:cTn id="25" presetClass="path" nodeType="withEffect" presetSubtype="0" presetID="-1" grpId="7" accel="50000" decel="50000" fill="hold">
                                  <p:stCondLst>
                                    <p:cond delay="0"/>
                                  </p:stCondLst>
                                  <p:childTnLst>
                                    <p:animMotion path="M 0.017049 -0.056606 L 0.022454 -0.091784" origin="layout" pathEditMode="relative">
                                      <p:cBhvr>
                                        <p:cTn id="26" dur="1000" fill="hold"/>
                                        <p:tgtEl>
                                          <p:spTgt spid="505"/>
                                        </p:tgtEl>
                                        <p:attrNameLst>
                                          <p:attrName>ppt_x</p:attrName>
                                          <p:attrName>ppt_y</p:attrName>
                                        </p:attrNameLst>
                                      </p:cBhvr>
                                    </p:animMotion>
                                  </p:childTnLst>
                                </p:cTn>
                              </p:par>
                            </p:childTnLst>
                          </p:cTn>
                        </p:par>
                        <p:par>
                          <p:cTn id="27" fill="hold">
                            <p:stCondLst>
                              <p:cond delay="0"/>
                            </p:stCondLst>
                            <p:childTnLst>
                              <p:par>
                                <p:cTn id="28" presetClass="path" nodeType="withEffect" presetSubtype="0" presetID="-1" grpId="8" accel="50000" decel="50000" fill="hold">
                                  <p:stCondLst>
                                    <p:cond delay="0"/>
                                  </p:stCondLst>
                                  <p:childTnLst>
                                    <p:animMotion path="M 0.030931 -0.098586 L 0.086474 -0.069767" origin="layout" pathEditMode="relative">
                                      <p:cBhvr>
                                        <p:cTn id="29" dur="1000" fill="hold"/>
                                        <p:tgtEl>
                                          <p:spTgt spid="501"/>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2" grpId="4"/>
      <p:bldP build="whole" bldLvl="1" animBg="1" rev="0" advAuto="0" spid="505" grpId="6"/>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15" name="Screen Shot 2014-09-29 at 4.44.01 PM.png"/>
          <p:cNvPicPr>
            <a:picLocks noChangeAspect="1"/>
          </p:cNvPicPr>
          <p:nvPr/>
        </p:nvPicPr>
        <p:blipFill>
          <a:blip r:embed="rId2">
            <a:extLst/>
          </a:blip>
          <a:stretch>
            <a:fillRect/>
          </a:stretch>
        </p:blipFill>
        <p:spPr>
          <a:xfrm>
            <a:off x="929878" y="884386"/>
            <a:ext cx="11557197" cy="7730828"/>
          </a:xfrm>
          <a:prstGeom prst="rect">
            <a:avLst/>
          </a:prstGeom>
          <a:ln w="12700">
            <a:miter lim="400000"/>
          </a:ln>
        </p:spPr>
      </p:pic>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17" name="Screen Shot 2016-09-27 at 11.33.57 AM.png"/>
          <p:cNvPicPr>
            <a:picLocks noChangeAspect="1"/>
          </p:cNvPicPr>
          <p:nvPr/>
        </p:nvPicPr>
        <p:blipFill>
          <a:blip r:embed="rId2">
            <a:extLst/>
          </a:blip>
          <a:stretch>
            <a:fillRect/>
          </a:stretch>
        </p:blipFill>
        <p:spPr>
          <a:xfrm>
            <a:off x="672306" y="596514"/>
            <a:ext cx="12510499" cy="8560572"/>
          </a:xfrm>
          <a:prstGeom prst="rect">
            <a:avLst/>
          </a:prstGeom>
          <a:ln w="12700">
            <a:miter lim="400000"/>
          </a:ln>
        </p:spPr>
      </p:pic>
    </p:spTree>
  </p:cSld>
  <p:clrMapOvr>
    <a:masterClrMapping/>
  </p:clrMapOvr>
  <p:transition xmlns:p14="http://schemas.microsoft.com/office/powerpoint/2010/main" spd="med" advClick="1" p14:dur="1000"/>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9" name="Shape 519"/>
          <p:cNvSpPr/>
          <p:nvPr>
            <p:ph type="title"/>
          </p:nvPr>
        </p:nvSpPr>
        <p:spPr>
          <a:prstGeom prst="rect">
            <a:avLst/>
          </a:prstGeom>
        </p:spPr>
        <p:txBody>
          <a:bodyPr/>
          <a:lstStyle/>
          <a:p>
            <a:pPr/>
          </a:p>
        </p:txBody>
      </p:sp>
      <p:sp>
        <p:nvSpPr>
          <p:cNvPr id="520" name="Shape 520"/>
          <p:cNvSpPr/>
          <p:nvPr>
            <p:ph type="body" sz="quarter" idx="1"/>
          </p:nvPr>
        </p:nvSpPr>
        <p:spPr>
          <a:prstGeom prst="rect">
            <a:avLst/>
          </a:prstGeom>
        </p:spPr>
        <p:txBody>
          <a:bodyPr/>
          <a:lstStyle/>
          <a:p>
            <a:pPr/>
          </a:p>
        </p:txBody>
      </p:sp>
      <p:pic>
        <p:nvPicPr>
          <p:cNvPr id="521" name="Screen Shot 2016-09-27 at 3.37.52 PM.png"/>
          <p:cNvPicPr>
            <a:picLocks noChangeAspect="1"/>
          </p:cNvPicPr>
          <p:nvPr/>
        </p:nvPicPr>
        <p:blipFill>
          <a:blip r:embed="rId2">
            <a:extLst/>
          </a:blip>
          <a:stretch>
            <a:fillRect/>
          </a:stretch>
        </p:blipFill>
        <p:spPr>
          <a:xfrm>
            <a:off x="798066" y="1830536"/>
            <a:ext cx="12094882" cy="6473528"/>
          </a:xfrm>
          <a:prstGeom prst="rect">
            <a:avLst/>
          </a:prstGeom>
          <a:ln w="12700">
            <a:miter lim="400000"/>
          </a:ln>
        </p:spPr>
      </p:pic>
    </p:spTree>
  </p:cSld>
  <p:clrMapOvr>
    <a:masterClrMapping/>
  </p:clrMapOvr>
  <p:transition xmlns:p14="http://schemas.microsoft.com/office/powerpoint/2010/main" spd="med" advClick="1" p14:dur="1000"/>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3" name="Shape 523"/>
          <p:cNvSpPr/>
          <p:nvPr>
            <p:ph type="title"/>
          </p:nvPr>
        </p:nvSpPr>
        <p:spPr>
          <a:prstGeom prst="rect">
            <a:avLst/>
          </a:prstGeom>
        </p:spPr>
        <p:txBody>
          <a:bodyPr/>
          <a:lstStyle/>
          <a:p>
            <a:pPr/>
          </a:p>
        </p:txBody>
      </p:sp>
      <p:sp>
        <p:nvSpPr>
          <p:cNvPr id="524" name="Shape 524"/>
          <p:cNvSpPr/>
          <p:nvPr>
            <p:ph type="body" sz="quarter" idx="1"/>
          </p:nvPr>
        </p:nvSpPr>
        <p:spPr>
          <a:prstGeom prst="rect">
            <a:avLst/>
          </a:prstGeom>
        </p:spPr>
        <p:txBody>
          <a:bodyPr/>
          <a:lstStyle/>
          <a:p>
            <a:pPr/>
          </a:p>
        </p:txBody>
      </p:sp>
      <p:pic>
        <p:nvPicPr>
          <p:cNvPr id="525" name="Screen Shot 2016-09-27 at 3.38.53 PM.png"/>
          <p:cNvPicPr>
            <a:picLocks noChangeAspect="1"/>
          </p:cNvPicPr>
          <p:nvPr/>
        </p:nvPicPr>
        <p:blipFill>
          <a:blip r:embed="rId2">
            <a:extLst/>
          </a:blip>
          <a:stretch>
            <a:fillRect/>
          </a:stretch>
        </p:blipFill>
        <p:spPr>
          <a:xfrm>
            <a:off x="1199356" y="1482540"/>
            <a:ext cx="11054081" cy="8433854"/>
          </a:xfrm>
          <a:prstGeom prst="rect">
            <a:avLst/>
          </a:prstGeom>
          <a:ln w="12700">
            <a:miter lim="400000"/>
          </a:ln>
        </p:spPr>
      </p:pic>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7" name="Shape 52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8" name="pasted-image.pdf"/>
          <p:cNvPicPr>
            <a:picLocks noChangeAspect="1"/>
          </p:cNvPicPr>
          <p:nvPr/>
        </p:nvPicPr>
        <p:blipFill>
          <a:blip r:embed="rId2">
            <a:extLst/>
          </a:blip>
          <a:stretch>
            <a:fillRect/>
          </a:stretch>
        </p:blipFill>
        <p:spPr>
          <a:xfrm>
            <a:off x="1935908" y="247947"/>
            <a:ext cx="9132984" cy="9841255"/>
          </a:xfrm>
          <a:prstGeom prst="rect">
            <a:avLst/>
          </a:prstGeom>
          <a:ln w="12700">
            <a:miter lim="400000"/>
          </a:ln>
        </p:spPr>
      </p:pic>
      <p:sp>
        <p:nvSpPr>
          <p:cNvPr id="529" name="Shape 529"/>
          <p:cNvSpPr/>
          <p:nvPr/>
        </p:nvSpPr>
        <p:spPr>
          <a:xfrm>
            <a:off x="64656" y="7710938"/>
            <a:ext cx="2817042" cy="1076906"/>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3400">
                <a:latin typeface="Times New Roman"/>
                <a:ea typeface="Times New Roman"/>
                <a:cs typeface="Times New Roman"/>
                <a:sym typeface="Times New Roman"/>
              </a:defRPr>
            </a:lvl1pPr>
          </a:lstStyle>
          <a:p>
            <a:pPr/>
            <a:r>
              <a:t>Hallinan, 2003</a:t>
            </a:r>
          </a:p>
        </p:txBody>
      </p:sp>
      <p:sp>
        <p:nvSpPr>
          <p:cNvPr id="530" name="Shape 530"/>
          <p:cNvSpPr/>
          <p:nvPr/>
        </p:nvSpPr>
        <p:spPr>
          <a:xfrm>
            <a:off x="2797527" y="1060662"/>
            <a:ext cx="7409746" cy="8458906"/>
          </a:xfrm>
          <a:prstGeom prst="rect">
            <a:avLst/>
          </a:prstGeom>
          <a:solidFill>
            <a:srgbClr val="FFFFFF"/>
          </a:solidFill>
          <a:ln w="12700">
            <a:miter lim="400000"/>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latin typeface="Calibri"/>
                <a:ea typeface="Calibri"/>
                <a:cs typeface="Calibri"/>
                <a:sym typeface="Calibri"/>
              </a:defRPr>
            </a:pPr>
          </a:p>
        </p:txBody>
      </p:sp>
    </p:spTree>
  </p:cSld>
  <p:clrMapOvr>
    <a:masterClrMapping/>
  </p:clrMapOvr>
  <p:transition xmlns:p14="http://schemas.microsoft.com/office/powerpoint/2010/main" spd="med" advClick="1" p14:dur="1000"/>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2" name="Shape 53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3" name="pasted-image.pdf"/>
          <p:cNvPicPr>
            <a:picLocks noChangeAspect="1"/>
          </p:cNvPicPr>
          <p:nvPr/>
        </p:nvPicPr>
        <p:blipFill>
          <a:blip r:embed="rId2">
            <a:extLst/>
          </a:blip>
          <a:stretch>
            <a:fillRect/>
          </a:stretch>
        </p:blipFill>
        <p:spPr>
          <a:xfrm>
            <a:off x="1935908" y="247947"/>
            <a:ext cx="9132984" cy="9841255"/>
          </a:xfrm>
          <a:prstGeom prst="rect">
            <a:avLst/>
          </a:prstGeom>
          <a:ln w="12700">
            <a:miter lim="400000"/>
          </a:ln>
        </p:spPr>
      </p:pic>
      <p:sp>
        <p:nvSpPr>
          <p:cNvPr id="534" name="Shape 534"/>
          <p:cNvSpPr/>
          <p:nvPr/>
        </p:nvSpPr>
        <p:spPr>
          <a:xfrm>
            <a:off x="64656" y="7710938"/>
            <a:ext cx="2817042" cy="1076906"/>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3400">
                <a:latin typeface="Times New Roman"/>
                <a:ea typeface="Times New Roman"/>
                <a:cs typeface="Times New Roman"/>
                <a:sym typeface="Times New Roman"/>
              </a:defRPr>
            </a:lvl1pPr>
          </a:lstStyle>
          <a:p>
            <a:pPr/>
            <a:r>
              <a:t>Hallinan, 2003</a:t>
            </a:r>
          </a:p>
        </p:txBody>
      </p:sp>
      <p:sp>
        <p:nvSpPr>
          <p:cNvPr id="535" name="Shape 535"/>
          <p:cNvSpPr/>
          <p:nvPr/>
        </p:nvSpPr>
        <p:spPr>
          <a:xfrm>
            <a:off x="2936451" y="2888968"/>
            <a:ext cx="7409957" cy="6912328"/>
          </a:xfrm>
          <a:prstGeom prst="rect">
            <a:avLst/>
          </a:prstGeom>
          <a:solidFill>
            <a:srgbClr val="FFFFFF"/>
          </a:solidFill>
          <a:ln w="12700">
            <a:miter lim="400000"/>
          </a:ln>
          <a:effectLst>
            <a:outerShdw sx="100000" sy="100000" kx="0" ky="0" algn="b" rotWithShape="0" blurRad="50800" dist="25400" dir="5400000">
              <a:srgbClr val="000000">
                <a:alpha val="35000"/>
              </a:srgbClr>
            </a:outerShdw>
          </a:effectLst>
        </p:spPr>
        <p:txBody>
          <a:bodyPr lIns="65023" tIns="65023" rIns="65023" bIns="65023" anchor="ctr"/>
          <a:lstStyle/>
          <a:p>
            <a:pPr algn="l" defTabSz="650240">
              <a:defRPr sz="2400">
                <a:latin typeface="Calibri"/>
                <a:ea typeface="Calibri"/>
                <a:cs typeface="Calibri"/>
                <a:sym typeface="Calibri"/>
              </a:defRPr>
            </a:pPr>
          </a:p>
        </p:txBody>
      </p:sp>
      <p:sp>
        <p:nvSpPr>
          <p:cNvPr id="536" name="Shape 536"/>
          <p:cNvSpPr/>
          <p:nvPr/>
        </p:nvSpPr>
        <p:spPr>
          <a:xfrm flipH="1">
            <a:off x="4714239" y="1390595"/>
            <a:ext cx="1697356" cy="370472"/>
          </a:xfrm>
          <a:prstGeom prst="line">
            <a:avLst/>
          </a:prstGeom>
          <a:ln w="25400">
            <a:solidFill>
              <a:srgbClr val="4F81BD"/>
            </a:solidFill>
            <a:tailEnd type="triangle"/>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
        <p:nvSpPr>
          <p:cNvPr id="537" name="Shape 537"/>
          <p:cNvSpPr/>
          <p:nvPr/>
        </p:nvSpPr>
        <p:spPr>
          <a:xfrm>
            <a:off x="7706188" y="1558445"/>
            <a:ext cx="1" cy="650241"/>
          </a:xfrm>
          <a:prstGeom prst="line">
            <a:avLst/>
          </a:prstGeom>
          <a:ln w="25400">
            <a:solidFill>
              <a:srgbClr val="4F81BD"/>
            </a:solidFill>
            <a:tailEnd type="triangle"/>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
        <p:nvSpPr>
          <p:cNvPr id="538" name="Shape 538"/>
          <p:cNvSpPr/>
          <p:nvPr/>
        </p:nvSpPr>
        <p:spPr>
          <a:xfrm>
            <a:off x="9014587" y="1565908"/>
            <a:ext cx="277560" cy="642868"/>
          </a:xfrm>
          <a:prstGeom prst="line">
            <a:avLst/>
          </a:prstGeom>
          <a:ln w="25400">
            <a:solidFill>
              <a:srgbClr val="4F81BD"/>
            </a:solidFill>
            <a:tailEnd type="triangle"/>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8" grpId="3"/>
      <p:bldP build="whole" bldLvl="1" animBg="1" rev="0" advAuto="0" spid="536" grpId="1"/>
      <p:bldP build="whole" bldLvl="1" animBg="1" rev="0" advAuto="0" spid="537" grpId="2"/>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0" name="Shape 54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41" name="pasted-image.pdf"/>
          <p:cNvPicPr>
            <a:picLocks noChangeAspect="1"/>
          </p:cNvPicPr>
          <p:nvPr/>
        </p:nvPicPr>
        <p:blipFill>
          <a:blip r:embed="rId2">
            <a:extLst/>
          </a:blip>
          <a:stretch>
            <a:fillRect/>
          </a:stretch>
        </p:blipFill>
        <p:spPr>
          <a:xfrm>
            <a:off x="1935908" y="247947"/>
            <a:ext cx="9132984" cy="9841255"/>
          </a:xfrm>
          <a:prstGeom prst="rect">
            <a:avLst/>
          </a:prstGeom>
          <a:ln w="12700">
            <a:miter lim="400000"/>
          </a:ln>
        </p:spPr>
      </p:pic>
      <p:sp>
        <p:nvSpPr>
          <p:cNvPr id="542" name="Shape 542"/>
          <p:cNvSpPr/>
          <p:nvPr/>
        </p:nvSpPr>
        <p:spPr>
          <a:xfrm flipV="1">
            <a:off x="8079718" y="1175032"/>
            <a:ext cx="1" cy="8420416"/>
          </a:xfrm>
          <a:prstGeom prst="line">
            <a:avLst/>
          </a:prstGeom>
          <a:ln w="25400">
            <a:solidFill>
              <a:srgbClr val="4F81BD"/>
            </a:solidFill>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
        <p:nvSpPr>
          <p:cNvPr id="543" name="Shape 543"/>
          <p:cNvSpPr/>
          <p:nvPr/>
        </p:nvSpPr>
        <p:spPr>
          <a:xfrm flipV="1">
            <a:off x="5370384" y="1175032"/>
            <a:ext cx="1" cy="8420416"/>
          </a:xfrm>
          <a:prstGeom prst="line">
            <a:avLst/>
          </a:prstGeom>
          <a:ln w="25400">
            <a:solidFill>
              <a:srgbClr val="4F81BD"/>
            </a:solidFill>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
        <p:nvSpPr>
          <p:cNvPr id="544" name="Shape 544"/>
          <p:cNvSpPr/>
          <p:nvPr/>
        </p:nvSpPr>
        <p:spPr>
          <a:xfrm flipV="1">
            <a:off x="9109264" y="1301467"/>
            <a:ext cx="1" cy="8420416"/>
          </a:xfrm>
          <a:prstGeom prst="line">
            <a:avLst/>
          </a:prstGeom>
          <a:ln w="25400">
            <a:solidFill>
              <a:srgbClr val="4F81BD"/>
            </a:solidFill>
          </a:ln>
          <a:effectLst>
            <a:outerShdw sx="100000" sy="100000" kx="0" ky="0" algn="b" rotWithShape="0" blurRad="50800" dist="25400" dir="5400000">
              <a:srgbClr val="000000">
                <a:alpha val="38000"/>
              </a:srgbClr>
            </a:outerShdw>
          </a:effectLst>
        </p:spPr>
        <p:txBody>
          <a:bodyPr lIns="65023" tIns="65023" rIns="65023" bIns="65023"/>
          <a:lstStyle/>
          <a:p>
            <a:pPr algn="l" defTabSz="650240">
              <a:defRPr sz="2400">
                <a:latin typeface="Calibri"/>
                <a:ea typeface="Calibri"/>
                <a:cs typeface="Calibri"/>
                <a:sym typeface="Calibri"/>
              </a:defRPr>
            </a:pPr>
          </a:p>
        </p:txBody>
      </p:sp>
      <p:sp>
        <p:nvSpPr>
          <p:cNvPr id="545" name="Shape 545"/>
          <p:cNvSpPr/>
          <p:nvPr/>
        </p:nvSpPr>
        <p:spPr>
          <a:xfrm>
            <a:off x="64656" y="7710938"/>
            <a:ext cx="2817042" cy="1076906"/>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650240">
              <a:defRPr sz="3400">
                <a:latin typeface="Times New Roman"/>
                <a:ea typeface="Times New Roman"/>
                <a:cs typeface="Times New Roman"/>
                <a:sym typeface="Times New Roman"/>
              </a:defRPr>
            </a:lvl1pPr>
          </a:lstStyle>
          <a:p>
            <a:pPr/>
            <a:r>
              <a:t>Hallinan, 2003</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543"/>
                                        </p:tgtEl>
                                        <p:attrNameLst>
                                          <p:attrName>style.visibility</p:attrName>
                                        </p:attrNameLst>
                                      </p:cBhvr>
                                      <p:to>
                                        <p:strVal val="visible"/>
                                      </p:to>
                                    </p:set>
                                    <p:animEffect filter="wipe(up)" transition="in">
                                      <p:cBhvr>
                                        <p:cTn id="7" dur="2000"/>
                                        <p:tgtEl>
                                          <p:spTgt spid="54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 presetID="22" grpId="2" fill="hold">
                                  <p:stCondLst>
                                    <p:cond delay="0"/>
                                  </p:stCondLst>
                                  <p:iterate type="el" backwards="0">
                                    <p:tmAbs val="0"/>
                                  </p:iterate>
                                  <p:childTnLst>
                                    <p:set>
                                      <p:cBhvr>
                                        <p:cTn id="11" fill="hold"/>
                                        <p:tgtEl>
                                          <p:spTgt spid="542"/>
                                        </p:tgtEl>
                                        <p:attrNameLst>
                                          <p:attrName>style.visibility</p:attrName>
                                        </p:attrNameLst>
                                      </p:cBhvr>
                                      <p:to>
                                        <p:strVal val="visible"/>
                                      </p:to>
                                    </p:set>
                                    <p:animEffect filter="wipe(up)" transition="in">
                                      <p:cBhvr>
                                        <p:cTn id="12" dur="2000"/>
                                        <p:tgtEl>
                                          <p:spTgt spid="542"/>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1" presetID="22" grpId="3" fill="hold">
                                  <p:stCondLst>
                                    <p:cond delay="0"/>
                                  </p:stCondLst>
                                  <p:iterate type="el" backwards="0">
                                    <p:tmAbs val="0"/>
                                  </p:iterate>
                                  <p:childTnLst>
                                    <p:set>
                                      <p:cBhvr>
                                        <p:cTn id="16" fill="hold"/>
                                        <p:tgtEl>
                                          <p:spTgt spid="544"/>
                                        </p:tgtEl>
                                        <p:attrNameLst>
                                          <p:attrName>style.visibility</p:attrName>
                                        </p:attrNameLst>
                                      </p:cBhvr>
                                      <p:to>
                                        <p:strVal val="visible"/>
                                      </p:to>
                                    </p:set>
                                    <p:animEffect filter="wipe(up)" transition="in">
                                      <p:cBhvr>
                                        <p:cTn id="17" dur="2000"/>
                                        <p:tgtEl>
                                          <p:spTgt spid="5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4" grpId="3"/>
      <p:bldP build="whole" bldLvl="1" animBg="1" rev="0" advAuto="0" spid="543" grpId="1"/>
      <p:bldP build="whole" bldLvl="1" animBg="1" rev="0" advAuto="0" spid="542" grpId="2"/>
    </p:bldLst>
  </p:timing>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7" name="Shape 547"/>
          <p:cNvSpPr/>
          <p:nvPr>
            <p:ph type="title"/>
          </p:nvPr>
        </p:nvSpPr>
        <p:spPr>
          <a:xfrm>
            <a:off x="-1628141" y="1124937"/>
            <a:ext cx="11054082" cy="2090703"/>
          </a:xfrm>
          <a:prstGeom prst="rect">
            <a:avLst/>
          </a:prstGeom>
        </p:spPr>
        <p:txBody>
          <a:bodyPr/>
          <a:lstStyle/>
          <a:p>
            <a:pPr/>
            <a:r>
              <a:t>Growth Mindset</a:t>
            </a:r>
          </a:p>
        </p:txBody>
      </p:sp>
      <p:sp>
        <p:nvSpPr>
          <p:cNvPr id="548" name="Shape 548"/>
          <p:cNvSpPr/>
          <p:nvPr>
            <p:ph type="body" sz="quarter" idx="1"/>
          </p:nvPr>
        </p:nvSpPr>
        <p:spPr>
          <a:xfrm>
            <a:off x="1531619" y="4333240"/>
            <a:ext cx="9103361" cy="2492587"/>
          </a:xfrm>
          <a:prstGeom prst="rect">
            <a:avLst/>
          </a:prstGeom>
        </p:spPr>
        <p:txBody>
          <a:bodyPr/>
          <a:lstStyle>
            <a:lvl1pPr>
              <a:defRPr>
                <a:solidFill>
                  <a:srgbClr val="000000"/>
                </a:solidFill>
              </a:defRPr>
            </a:lvl1pPr>
          </a:lstStyle>
          <a:p>
            <a:pPr/>
            <a:r>
              <a:t>We can’t have it both ways…</a:t>
            </a:r>
          </a:p>
        </p:txBody>
      </p:sp>
      <p:pic>
        <p:nvPicPr>
          <p:cNvPr id="549" name="Screen Shot 2015-01-25 at 4.30.40 PM.png"/>
          <p:cNvPicPr>
            <a:picLocks noChangeAspect="1"/>
          </p:cNvPicPr>
          <p:nvPr/>
        </p:nvPicPr>
        <p:blipFill>
          <a:blip r:embed="rId2">
            <a:extLst/>
          </a:blip>
          <a:stretch>
            <a:fillRect/>
          </a:stretch>
        </p:blipFill>
        <p:spPr>
          <a:xfrm>
            <a:off x="9277101" y="1123007"/>
            <a:ext cx="2019301" cy="2794001"/>
          </a:xfrm>
          <a:prstGeom prst="rect">
            <a:avLst/>
          </a:prstGeom>
          <a:ln w="12700">
            <a:miter lim="400000"/>
          </a:ln>
        </p:spPr>
      </p:pic>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1" name="Shape 551"/>
          <p:cNvSpPr/>
          <p:nvPr>
            <p:ph type="title"/>
          </p:nvPr>
        </p:nvSpPr>
        <p:spPr>
          <a:prstGeom prst="rect">
            <a:avLst/>
          </a:prstGeom>
        </p:spPr>
        <p:txBody>
          <a:bodyPr/>
          <a:lstStyle/>
          <a:p>
            <a:pPr/>
          </a:p>
        </p:txBody>
      </p:sp>
      <p:pic>
        <p:nvPicPr>
          <p:cNvPr id="552" name="Screen Shot 2015-06-15 at 9.59.30 AM.png"/>
          <p:cNvPicPr>
            <a:picLocks noChangeAspect="1"/>
          </p:cNvPicPr>
          <p:nvPr/>
        </p:nvPicPr>
        <p:blipFill>
          <a:blip r:embed="rId2">
            <a:extLst/>
          </a:blip>
          <a:stretch>
            <a:fillRect/>
          </a:stretch>
        </p:blipFill>
        <p:spPr>
          <a:xfrm>
            <a:off x="0" y="93811"/>
            <a:ext cx="13004801" cy="9874576"/>
          </a:xfrm>
          <a:prstGeom prst="rect">
            <a:avLst/>
          </a:prstGeom>
          <a:ln w="12700">
            <a:miter lim="400000"/>
          </a:ln>
        </p:spPr>
      </p:pic>
    </p:spTree>
  </p:cSld>
  <p:clrMapOvr>
    <a:masterClrMapping/>
  </p:clrMapOvr>
  <p:transition xmlns:p14="http://schemas.microsoft.com/office/powerpoint/2010/main" spd="med" advClick="1" p14:dur="1000"/>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4" name="Shape 554"/>
          <p:cNvSpPr/>
          <p:nvPr>
            <p:ph type="title"/>
          </p:nvPr>
        </p:nvSpPr>
        <p:spPr>
          <a:xfrm>
            <a:off x="-2120006" y="-356942"/>
            <a:ext cx="11302487" cy="2032003"/>
          </a:xfrm>
          <a:prstGeom prst="rect">
            <a:avLst/>
          </a:prstGeom>
        </p:spPr>
        <p:txBody>
          <a:bodyPr/>
          <a:lstStyle/>
          <a:p>
            <a:pPr algn="ctr">
              <a:defRPr b="1"/>
            </a:pPr>
            <a:r>
              <a:rPr u="sng"/>
              <a:t>Verbs</a:t>
            </a:r>
            <a:r>
              <a:t> versus Nouns</a:t>
            </a:r>
          </a:p>
        </p:txBody>
      </p:sp>
      <p:sp>
        <p:nvSpPr>
          <p:cNvPr id="555" name="Shape 555"/>
          <p:cNvSpPr/>
          <p:nvPr/>
        </p:nvSpPr>
        <p:spPr>
          <a:xfrm>
            <a:off x="7187425" y="921014"/>
            <a:ext cx="5661296" cy="57307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p>
            <a:pPr algn="l" defTabSz="650240">
              <a:defRPr b="1" sz="4000">
                <a:latin typeface="Calibri"/>
                <a:ea typeface="Calibri"/>
                <a:cs typeface="Calibri"/>
                <a:sym typeface="Calibri"/>
              </a:defRPr>
            </a:pPr>
            <a:r>
              <a:t>What Skills and Concepts </a:t>
            </a:r>
          </a:p>
          <a:p>
            <a:pPr algn="l" defTabSz="650240">
              <a:defRPr b="1" sz="4000">
                <a:latin typeface="Calibri"/>
                <a:ea typeface="Calibri"/>
                <a:cs typeface="Calibri"/>
                <a:sym typeface="Calibri"/>
              </a:defRPr>
            </a:pPr>
            <a:r>
              <a:t>do kids have?</a:t>
            </a:r>
          </a:p>
          <a:p>
            <a:pPr algn="l" defTabSz="650240">
              <a:defRPr b="1" sz="4000">
                <a:latin typeface="Calibri"/>
                <a:ea typeface="Calibri"/>
                <a:cs typeface="Calibri"/>
                <a:sym typeface="Calibri"/>
              </a:defRPr>
            </a:pPr>
          </a:p>
          <a:p>
            <a:pPr algn="l" defTabSz="650240">
              <a:defRPr b="1" sz="4000">
                <a:latin typeface="Calibri"/>
                <a:ea typeface="Calibri"/>
                <a:cs typeface="Calibri"/>
                <a:sym typeface="Calibri"/>
              </a:defRPr>
            </a:pPr>
          </a:p>
          <a:p>
            <a:pPr algn="l" defTabSz="650240">
              <a:defRPr b="1" sz="4000">
                <a:latin typeface="Calibri"/>
                <a:ea typeface="Calibri"/>
                <a:cs typeface="Calibri"/>
                <a:sym typeface="Calibri"/>
              </a:defRPr>
            </a:pPr>
          </a:p>
          <a:p>
            <a:pPr algn="l" defTabSz="650240">
              <a:defRPr b="1" sz="4000">
                <a:latin typeface="Calibri"/>
                <a:ea typeface="Calibri"/>
                <a:cs typeface="Calibri"/>
                <a:sym typeface="Calibri"/>
              </a:defRPr>
            </a:pPr>
          </a:p>
          <a:p>
            <a:pPr algn="l" defTabSz="650240">
              <a:defRPr b="1" sz="4000">
                <a:latin typeface="Calibri"/>
                <a:ea typeface="Calibri"/>
                <a:cs typeface="Calibri"/>
                <a:sym typeface="Calibri"/>
              </a:defRPr>
            </a:pPr>
          </a:p>
          <a:p>
            <a:pPr algn="l" defTabSz="650240">
              <a:defRPr b="1" sz="4000">
                <a:latin typeface="Calibri"/>
                <a:ea typeface="Calibri"/>
                <a:cs typeface="Calibri"/>
                <a:sym typeface="Calibri"/>
              </a:defRPr>
            </a:pPr>
          </a:p>
        </p:txBody>
      </p:sp>
      <p:pic>
        <p:nvPicPr>
          <p:cNvPr id="556" name="Screen Shot 2015-08-17 at 9.09.27 AM.png"/>
          <p:cNvPicPr>
            <a:picLocks noChangeAspect="1"/>
          </p:cNvPicPr>
          <p:nvPr/>
        </p:nvPicPr>
        <p:blipFill>
          <a:blip r:embed="rId2">
            <a:extLst/>
          </a:blip>
          <a:stretch>
            <a:fillRect/>
          </a:stretch>
        </p:blipFill>
        <p:spPr>
          <a:xfrm>
            <a:off x="-1249157" y="1899161"/>
            <a:ext cx="6629612" cy="3022829"/>
          </a:xfrm>
          <a:prstGeom prst="rect">
            <a:avLst/>
          </a:prstGeom>
          <a:ln w="12700">
            <a:miter lim="400000"/>
          </a:ln>
        </p:spPr>
      </p:pic>
      <p:grpSp>
        <p:nvGrpSpPr>
          <p:cNvPr id="560" name="Group 560"/>
          <p:cNvGrpSpPr/>
          <p:nvPr/>
        </p:nvGrpSpPr>
        <p:grpSpPr>
          <a:xfrm rot="20400000">
            <a:off x="693283" y="5484191"/>
            <a:ext cx="4456499" cy="2067871"/>
            <a:chOff x="0" y="0"/>
            <a:chExt cx="4456498" cy="2067869"/>
          </a:xfrm>
        </p:grpSpPr>
        <p:pic>
          <p:nvPicPr>
            <p:cNvPr id="557" name="image21.png" descr="Screen Shot 2014-02-28 at 4.29.36 PM.png"/>
            <p:cNvPicPr>
              <a:picLocks noChangeAspect="1"/>
            </p:cNvPicPr>
            <p:nvPr/>
          </p:nvPicPr>
          <p:blipFill>
            <a:blip r:embed="rId3">
              <a:extLst/>
            </a:blip>
            <a:srcRect l="4761" t="0" r="4760" b="0"/>
            <a:stretch>
              <a:fillRect/>
            </a:stretch>
          </p:blipFill>
          <p:spPr>
            <a:xfrm>
              <a:off x="0" y="0"/>
              <a:ext cx="3760384" cy="2067870"/>
            </a:xfrm>
            <a:prstGeom prst="rect">
              <a:avLst/>
            </a:prstGeom>
            <a:ln w="12700" cap="flat">
              <a:noFill/>
              <a:miter lim="400000"/>
            </a:ln>
            <a:effectLst/>
          </p:spPr>
        </p:pic>
        <p:sp>
          <p:nvSpPr>
            <p:cNvPr id="558" name="Shape 558"/>
            <p:cNvSpPr/>
            <p:nvPr/>
          </p:nvSpPr>
          <p:spPr>
            <a:xfrm>
              <a:off x="3956932" y="1019603"/>
              <a:ext cx="270258" cy="294825"/>
            </a:xfrm>
            <a:prstGeom prst="ellipse">
              <a:avLst/>
            </a:prstGeom>
            <a:solidFill>
              <a:srgbClr val="000000"/>
            </a:solidFill>
            <a:ln w="12700" cap="flat">
              <a:solidFill>
                <a:srgbClr val="000000"/>
              </a:solidFill>
              <a:prstDash val="solid"/>
              <a:round/>
            </a:ln>
            <a:effectLst/>
          </p:spPr>
          <p:txBody>
            <a:bodyPr wrap="square" lIns="65023" tIns="65023" rIns="65023" bIns="65023" numCol="1" anchor="t">
              <a:noAutofit/>
            </a:bodyPr>
            <a:lstStyle/>
            <a:p>
              <a:pPr algn="l" defTabSz="1300480">
                <a:defRPr sz="3400">
                  <a:latin typeface="Arial"/>
                  <a:ea typeface="Arial"/>
                  <a:cs typeface="Arial"/>
                  <a:sym typeface="Arial"/>
                </a:defRPr>
              </a:pPr>
            </a:p>
          </p:txBody>
        </p:sp>
        <p:sp>
          <p:nvSpPr>
            <p:cNvPr id="559" name="Shape 559"/>
            <p:cNvSpPr/>
            <p:nvPr/>
          </p:nvSpPr>
          <p:spPr>
            <a:xfrm>
              <a:off x="4186241" y="593744"/>
              <a:ext cx="270258" cy="294825"/>
            </a:xfrm>
            <a:prstGeom prst="ellipse">
              <a:avLst/>
            </a:prstGeom>
            <a:solidFill>
              <a:srgbClr val="000000"/>
            </a:solidFill>
            <a:ln w="12700" cap="flat">
              <a:solidFill>
                <a:srgbClr val="000000"/>
              </a:solidFill>
              <a:prstDash val="solid"/>
              <a:round/>
            </a:ln>
            <a:effectLst/>
          </p:spPr>
          <p:txBody>
            <a:bodyPr wrap="square" lIns="65023" tIns="65023" rIns="65023" bIns="65023" numCol="1" anchor="t">
              <a:noAutofit/>
            </a:bodyPr>
            <a:lstStyle/>
            <a:p>
              <a:pPr algn="l" defTabSz="1300480">
                <a:defRPr sz="3400">
                  <a:latin typeface="Arial"/>
                  <a:ea typeface="Arial"/>
                  <a:cs typeface="Arial"/>
                  <a:sym typeface="Arial"/>
                </a:defRPr>
              </a:pPr>
            </a:p>
          </p:txBody>
        </p:sp>
      </p:grpSp>
      <p:pic>
        <p:nvPicPr>
          <p:cNvPr id="561" name="Screen Shot 2016-08-09 at 6.06.31 PM.png"/>
          <p:cNvPicPr>
            <a:picLocks noChangeAspect="1"/>
          </p:cNvPicPr>
          <p:nvPr/>
        </p:nvPicPr>
        <p:blipFill>
          <a:blip r:embed="rId4">
            <a:extLst/>
          </a:blip>
          <a:stretch>
            <a:fillRect/>
          </a:stretch>
        </p:blipFill>
        <p:spPr>
          <a:xfrm>
            <a:off x="6278455" y="2550483"/>
            <a:ext cx="6468983" cy="6824056"/>
          </a:xfrm>
          <a:prstGeom prst="rect">
            <a:avLst/>
          </a:prstGeom>
          <a:ln w="12700">
            <a:miter lim="400000"/>
          </a:ln>
        </p:spPr>
      </p:pic>
      <p:sp>
        <p:nvSpPr>
          <p:cNvPr id="562" name="Shape 562"/>
          <p:cNvSpPr/>
          <p:nvPr/>
        </p:nvSpPr>
        <p:spPr>
          <a:xfrm>
            <a:off x="373934" y="7496454"/>
            <a:ext cx="5661296" cy="1996949"/>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p>
            <a:pPr algn="r" defTabSz="650240">
              <a:defRPr b="1" sz="4000">
                <a:latin typeface="Calibri"/>
                <a:ea typeface="Calibri"/>
                <a:cs typeface="Calibri"/>
                <a:sym typeface="Calibri"/>
              </a:defRPr>
            </a:pPr>
          </a:p>
          <a:p>
            <a:pPr algn="r" defTabSz="650240">
              <a:defRPr b="1" sz="4000">
                <a:latin typeface="Calibri"/>
                <a:ea typeface="Calibri"/>
                <a:cs typeface="Calibri"/>
                <a:sym typeface="Calibri"/>
              </a:defRPr>
            </a:pPr>
            <a:r>
              <a:t>What Skills and Concepts </a:t>
            </a:r>
          </a:p>
          <a:p>
            <a:pPr algn="r" defTabSz="650240">
              <a:defRPr b="1" sz="4000">
                <a:latin typeface="Calibri"/>
                <a:ea typeface="Calibri"/>
                <a:cs typeface="Calibri"/>
                <a:sym typeface="Calibri"/>
              </a:defRPr>
            </a:pPr>
            <a:r>
              <a:t>do they need to work on?</a:t>
            </a:r>
          </a:p>
        </p:txBody>
      </p:sp>
    </p:spTree>
  </p:cSld>
  <p:clrMapOvr>
    <a:masterClrMapping/>
  </p:clrMapOvr>
  <p:transition xmlns:p14="http://schemas.microsoft.com/office/powerpoint/2010/main" spd="med" advClick="1" p14:dur="1000"/>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4" name="Screen Shot 2015-06-24 at 9.34.16 AM.png"/>
          <p:cNvPicPr>
            <a:picLocks noChangeAspect="1"/>
          </p:cNvPicPr>
          <p:nvPr/>
        </p:nvPicPr>
        <p:blipFill>
          <a:blip r:embed="rId2">
            <a:extLst/>
          </a:blip>
          <a:srcRect l="1090" t="2603" r="0" b="0"/>
          <a:stretch>
            <a:fillRect/>
          </a:stretch>
        </p:blipFill>
        <p:spPr>
          <a:xfrm>
            <a:off x="5763418" y="-270818"/>
            <a:ext cx="8994082" cy="8077201"/>
          </a:xfrm>
          <a:prstGeom prst="rect">
            <a:avLst/>
          </a:prstGeom>
          <a:ln w="12700">
            <a:miter lim="400000"/>
          </a:ln>
        </p:spPr>
      </p:pic>
      <p:pic>
        <p:nvPicPr>
          <p:cNvPr id="565" name="Screen Shot 2015-08-03 at 11.29.14 AM.png"/>
          <p:cNvPicPr>
            <a:picLocks noChangeAspect="1"/>
          </p:cNvPicPr>
          <p:nvPr/>
        </p:nvPicPr>
        <p:blipFill>
          <a:blip r:embed="rId3">
            <a:extLst/>
          </a:blip>
          <a:stretch>
            <a:fillRect/>
          </a:stretch>
        </p:blipFill>
        <p:spPr>
          <a:xfrm rot="18589380">
            <a:off x="749746" y="1327100"/>
            <a:ext cx="5600701" cy="2349501"/>
          </a:xfrm>
          <a:prstGeom prst="rect">
            <a:avLst/>
          </a:prstGeom>
          <a:ln w="12700">
            <a:miter lim="400000"/>
          </a:ln>
        </p:spPr>
      </p:pic>
      <p:pic>
        <p:nvPicPr>
          <p:cNvPr id="566" name="Screen Shot 2015-06-15 at 1.43.38 PM.png"/>
          <p:cNvPicPr>
            <a:picLocks noChangeAspect="1"/>
          </p:cNvPicPr>
          <p:nvPr/>
        </p:nvPicPr>
        <p:blipFill>
          <a:blip r:embed="rId4">
            <a:extLst/>
          </a:blip>
          <a:stretch>
            <a:fillRect/>
          </a:stretch>
        </p:blipFill>
        <p:spPr>
          <a:xfrm rot="20886035">
            <a:off x="1809650" y="3876142"/>
            <a:ext cx="5196024" cy="4771254"/>
          </a:xfrm>
          <a:prstGeom prst="rect">
            <a:avLst/>
          </a:prstGeom>
          <a:ln w="12700">
            <a:miter lim="400000"/>
          </a:ln>
        </p:spPr>
      </p:pic>
      <p:pic>
        <p:nvPicPr>
          <p:cNvPr id="567" name="Sample for Trainings Conceptual Algebra.pdf"/>
          <p:cNvPicPr>
            <a:picLocks noChangeAspect="1"/>
          </p:cNvPicPr>
          <p:nvPr/>
        </p:nvPicPr>
        <p:blipFill>
          <a:blip r:embed="rId5">
            <a:extLst/>
          </a:blip>
          <a:stretch>
            <a:fillRect/>
          </a:stretch>
        </p:blipFill>
        <p:spPr>
          <a:xfrm>
            <a:off x="9120475" y="4203208"/>
            <a:ext cx="4308941" cy="5576277"/>
          </a:xfrm>
          <a:prstGeom prst="rect">
            <a:avLst/>
          </a:prstGeom>
          <a:ln w="12700">
            <a:miter lim="400000"/>
          </a:ln>
        </p:spPr>
      </p:pic>
    </p:spTree>
  </p:cSld>
  <p:clrMapOvr>
    <a:masterClrMapping/>
  </p:clrMapOvr>
  <p:transition xmlns:p14="http://schemas.microsoft.com/office/powerpoint/2010/main" spd="med" advClick="1" p14:dur="1000"/>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9" name="_MAH4370_red_tower.jpg"/>
          <p:cNvPicPr>
            <a:picLocks noChangeAspect="1"/>
          </p:cNvPicPr>
          <p:nvPr/>
        </p:nvPicPr>
        <p:blipFill>
          <a:blip r:embed="rId3">
            <a:extLst/>
          </a:blip>
          <a:stretch>
            <a:fillRect/>
          </a:stretch>
        </p:blipFill>
        <p:spPr>
          <a:xfrm>
            <a:off x="-386234" y="598762"/>
            <a:ext cx="14230924" cy="9362763"/>
          </a:xfrm>
          <a:prstGeom prst="rect">
            <a:avLst/>
          </a:prstGeom>
          <a:ln w="12700">
            <a:miter lim="400000"/>
          </a:ln>
        </p:spPr>
      </p:pic>
      <p:sp>
        <p:nvSpPr>
          <p:cNvPr id="570" name="Shape 570"/>
          <p:cNvSpPr/>
          <p:nvPr/>
        </p:nvSpPr>
        <p:spPr>
          <a:xfrm>
            <a:off x="212152" y="980947"/>
            <a:ext cx="13055601" cy="530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5400">
                <a:solidFill>
                  <a:srgbClr val="EBEBEB"/>
                </a:solidFill>
                <a:latin typeface="Helvetica"/>
                <a:ea typeface="Helvetica"/>
                <a:cs typeface="Helvetica"/>
                <a:sym typeface="Helvetica"/>
              </a:defRPr>
            </a:pPr>
            <a:r>
              <a:t>“…the strength of the Pack is the Wolf, </a:t>
            </a:r>
          </a:p>
          <a:p>
            <a:pPr algn="l" defTabSz="457200">
              <a:defRPr b="1" sz="5400">
                <a:solidFill>
                  <a:srgbClr val="EBEBEB"/>
                </a:solidFill>
                <a:latin typeface="Helvetica"/>
                <a:ea typeface="Helvetica"/>
                <a:cs typeface="Helvetica"/>
                <a:sym typeface="Helvetica"/>
              </a:defRPr>
            </a:pPr>
            <a:r>
              <a:t>and the </a:t>
            </a:r>
          </a:p>
          <a:p>
            <a:pPr algn="l" defTabSz="457200">
              <a:defRPr b="1" sz="5400">
                <a:solidFill>
                  <a:srgbClr val="EBEBEB"/>
                </a:solidFill>
                <a:latin typeface="Helvetica"/>
                <a:ea typeface="Helvetica"/>
                <a:cs typeface="Helvetica"/>
                <a:sym typeface="Helvetica"/>
              </a:defRPr>
            </a:pPr>
            <a:r>
              <a:t>strength of the </a:t>
            </a:r>
          </a:p>
          <a:p>
            <a:pPr algn="l" defTabSz="457200">
              <a:defRPr b="1" sz="5400">
                <a:solidFill>
                  <a:srgbClr val="EBEBEB"/>
                </a:solidFill>
                <a:latin typeface="Helvetica"/>
                <a:ea typeface="Helvetica"/>
                <a:cs typeface="Helvetica"/>
                <a:sym typeface="Helvetica"/>
              </a:defRPr>
            </a:pPr>
            <a:r>
              <a:t>Wolf is the Pack.” </a:t>
            </a:r>
            <a:endParaRPr sz="4200"/>
          </a:p>
          <a:p>
            <a:pPr algn="l" defTabSz="457200">
              <a:defRPr sz="1400">
                <a:solidFill>
                  <a:srgbClr val="EBEBEB"/>
                </a:solidFill>
                <a:latin typeface="Helvetica"/>
                <a:ea typeface="Helvetica"/>
                <a:cs typeface="Helvetica"/>
                <a:sym typeface="Helvetica"/>
              </a:defRPr>
            </a:pPr>
            <a:endParaRPr sz="4200"/>
          </a:p>
          <a:p>
            <a:pPr algn="l" defTabSz="457200">
              <a:defRPr sz="1400">
                <a:solidFill>
                  <a:srgbClr val="EBEBEB"/>
                </a:solidFill>
                <a:latin typeface="Helvetica"/>
                <a:ea typeface="Helvetica"/>
                <a:cs typeface="Helvetica"/>
                <a:sym typeface="Helvetica"/>
              </a:defRPr>
            </a:pPr>
            <a:endParaRPr sz="4200"/>
          </a:p>
          <a:p>
            <a:pPr algn="l" defTabSz="457200">
              <a:defRPr sz="1400">
                <a:solidFill>
                  <a:srgbClr val="EBEBEB"/>
                </a:solidFill>
                <a:latin typeface="Helvetica"/>
                <a:ea typeface="Helvetica"/>
                <a:cs typeface="Helvetica"/>
                <a:sym typeface="Helvetica"/>
              </a:defRPr>
            </a:pPr>
            <a:r>
              <a:rPr sz="4200"/>
              <a:t>-Rudyard Kipling</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570"/>
                                        </p:tgtEl>
                                        <p:attrNameLst>
                                          <p:attrName>style.visibility</p:attrName>
                                        </p:attrNameLst>
                                      </p:cBhvr>
                                      <p:to>
                                        <p:strVal val="visible"/>
                                      </p:to>
                                    </p:set>
                                    <p:animEffect filter="dissolve" transition="in">
                                      <p:cBhvr>
                                        <p:cTn id="7" dur="1000"/>
                                        <p:tgtEl>
                                          <p:spTgt spid="5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0" grpId="1"/>
    </p:bldLst>
  </p:timing>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