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
  </p:notesMasterIdLst>
  <p:sldIdLst>
    <p:sldId id="256" r:id="rId2"/>
    <p:sldId id="257" r:id="rId3"/>
    <p:sldId id="258" r:id="rId4"/>
    <p:sldId id="259" r:id="rId5"/>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6" d="100"/>
          <a:sy n="56" d="100"/>
        </p:scale>
        <p:origin x="-864" y="-104"/>
      </p:cViewPr>
      <p:guideLst>
        <p:guide orient="horz" pos="2160"/>
        <p:guide pos="2880"/>
      </p:guideLst>
    </p:cSldViewPr>
  </p:slideViewPr>
  <p:notesTextViewPr>
    <p:cViewPr>
      <p:scale>
        <a:sx n="100" d="100"/>
        <a:sy n="100" d="100"/>
      </p:scale>
      <p:origin x="0" y="736"/>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D9BC42CB-278C-0246-AFB1-58BED4793D41}" type="datetimeFigureOut">
              <a:rPr lang="en-US" smtClean="0"/>
              <a:t>10/25/12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37CEACBB-5EAE-A740-A283-16BD0BA59FEB}" type="slidenum">
              <a:rPr lang="en-US" smtClean="0"/>
              <a:t>‹#›</a:t>
            </a:fld>
            <a:endParaRPr lang="en-US"/>
          </a:p>
        </p:txBody>
      </p:sp>
    </p:spTree>
    <p:extLst>
      <p:ext uri="{BB962C8B-B14F-4D97-AF65-F5344CB8AC3E}">
        <p14:creationId xmlns:p14="http://schemas.microsoft.com/office/powerpoint/2010/main" val="11140237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264705B-0C43-3545-90B8-D21384AA5DAB}" type="slidenum">
              <a:rPr lang="en-US" sz="1200"/>
              <a:pPr/>
              <a:t>2</a:t>
            </a:fld>
            <a:endParaRPr lang="en-US" sz="1200"/>
          </a:p>
        </p:txBody>
      </p:sp>
      <p:sp>
        <p:nvSpPr>
          <p:cNvPr id="50178"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fld id="{036B63CD-882A-5D4E-8312-F74F22202F84}" type="slidenum">
              <a:rPr lang="en-US" sz="1200">
                <a:ea typeface="ヒラギノ角ゴ Pro W3" charset="0"/>
                <a:cs typeface="ヒラギノ角ゴ Pro W3" charset="0"/>
              </a:rPr>
              <a:pPr algn="r"/>
              <a:t>2</a:t>
            </a:fld>
            <a:endParaRPr lang="en-US" sz="1200">
              <a:ea typeface="ヒラギノ角ゴ Pro W3" charset="0"/>
              <a:cs typeface="ヒラギノ角ゴ Pro W3" charset="0"/>
            </a:endParaRPr>
          </a:p>
        </p:txBody>
      </p:sp>
      <p:sp>
        <p:nvSpPr>
          <p:cNvPr id="70659" name="Rectangle 2"/>
          <p:cNvSpPr>
            <a:spLocks noGrp="1" noRot="1" noChangeAspect="1" noChangeArrowheads="1" noTextEdit="1"/>
          </p:cNvSpPr>
          <p:nvPr>
            <p:ph type="sldImg"/>
          </p:nvPr>
        </p:nvSpPr>
        <p:spPr>
          <a:xfrm>
            <a:off x="1144588" y="697230"/>
            <a:ext cx="4572000" cy="3486150"/>
          </a:xfrm>
          <a:solidFill>
            <a:srgbClr val="FFFFFF"/>
          </a:solidFill>
          <a:ln/>
          <a:extLst>
            <a:ext uri="{FAA26D3D-D897-4be2-8F04-BA451C77F1D7}">
              <ma14:placeholderFlag xmlns:ma14="http://schemas.microsoft.com/office/mac/drawingml/2011/main" val="1"/>
            </a:ext>
          </a:extLst>
        </p:spPr>
      </p:sp>
      <p:sp>
        <p:nvSpPr>
          <p:cNvPr id="50180" name="Rectangle 3"/>
          <p:cNvSpPr>
            <a:spLocks noChangeArrowheads="1"/>
          </p:cNvSpPr>
          <p:nvPr>
            <p:ph type="body" idx="1"/>
          </p:nvPr>
        </p:nvSpPr>
        <p:spPr>
          <a:xfrm>
            <a:off x="685800" y="4415790"/>
            <a:ext cx="5486400" cy="4183380"/>
          </a:xfrm>
          <a:solidFill>
            <a:srgbClr val="FFFFFF"/>
          </a:solidFill>
          <a:ln>
            <a:solidFill>
              <a:srgbClr val="000000"/>
            </a:solidFill>
            <a:miter lim="800000"/>
            <a:headEnd/>
            <a:tailEnd/>
          </a:ln>
        </p:spPr>
        <p:txBody>
          <a:bodyPr/>
          <a:lstStyle/>
          <a:p>
            <a:pPr eaLnBrk="1" hangingPunct="1">
              <a:lnSpc>
                <a:spcPct val="80000"/>
              </a:lnSpc>
            </a:pPr>
            <a:r>
              <a:rPr lang="en-US" sz="1000" dirty="0"/>
              <a:t>So now, as we complete the details of different shoppers, we understand the STRUCTURE of the Relationship.  This allows us to REASON with the ideas and to CREATE our own algebra stories.</a:t>
            </a:r>
          </a:p>
          <a:p>
            <a:pPr eaLnBrk="1" hangingPunct="1">
              <a:lnSpc>
                <a:spcPct val="80000"/>
              </a:lnSpc>
            </a:pPr>
            <a:r>
              <a:rPr lang="en-US" sz="1000" smtClean="0"/>
              <a:t>Emphasizing </a:t>
            </a:r>
            <a:r>
              <a:rPr lang="en-US" sz="1000" dirty="0"/>
              <a:t>Story Structure:</a:t>
            </a:r>
          </a:p>
          <a:p>
            <a:pPr eaLnBrk="1" hangingPunct="1">
              <a:lnSpc>
                <a:spcPct val="80000"/>
              </a:lnSpc>
            </a:pPr>
            <a:endParaRPr lang="en-US" sz="1000" dirty="0"/>
          </a:p>
          <a:p>
            <a:pPr eaLnBrk="1" hangingPunct="1">
              <a:lnSpc>
                <a:spcPct val="80000"/>
              </a:lnSpc>
            </a:pPr>
            <a:r>
              <a:rPr lang="en-US" sz="1000" dirty="0"/>
              <a:t>Kids struggle going back and forth from a point to the equation. Why?</a:t>
            </a:r>
          </a:p>
          <a:p>
            <a:pPr eaLnBrk="1" hangingPunct="1">
              <a:lnSpc>
                <a:spcPct val="80000"/>
              </a:lnSpc>
            </a:pPr>
            <a:endParaRPr lang="en-US" sz="1000" dirty="0"/>
          </a:p>
          <a:p>
            <a:pPr eaLnBrk="1" hangingPunct="1">
              <a:lnSpc>
                <a:spcPct val="80000"/>
              </a:lnSpc>
            </a:pPr>
            <a:r>
              <a:rPr lang="en-US" sz="1000" dirty="0"/>
              <a:t>Because we don’t make it clear to them that the Generalized Equation is the Main Idea of the story and the points are the DETAILS!</a:t>
            </a:r>
          </a:p>
          <a:p>
            <a:pPr eaLnBrk="1" hangingPunct="1">
              <a:lnSpc>
                <a:spcPct val="80000"/>
              </a:lnSpc>
            </a:pPr>
            <a:r>
              <a:rPr lang="en-US" sz="1000" dirty="0"/>
              <a:t>The price at the store is the general equation or contract, the points are individual shoppers!  Understanding this structurally makes a huge difference in how students process the DIGITS!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F209C25-5914-E04A-8480-BA69798EFF8C}" type="slidenum">
              <a:rPr lang="en-US" sz="1200"/>
              <a:pPr/>
              <a:t>3</a:t>
            </a:fld>
            <a:endParaRPr lang="en-US" sz="1200"/>
          </a:p>
        </p:txBody>
      </p:sp>
      <p:sp>
        <p:nvSpPr>
          <p:cNvPr id="54274"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fld id="{0398BBA8-BA6B-EC4C-A863-7BCC9631C654}" type="slidenum">
              <a:rPr lang="en-US" sz="1200">
                <a:ea typeface="ヒラギノ角ゴ Pro W3" charset="0"/>
                <a:cs typeface="ヒラギノ角ゴ Pro W3" charset="0"/>
              </a:rPr>
              <a:pPr algn="r"/>
              <a:t>3</a:t>
            </a:fld>
            <a:endParaRPr lang="en-US" sz="1200">
              <a:ea typeface="ヒラギノ角ゴ Pro W3" charset="0"/>
              <a:cs typeface="ヒラギノ角ゴ Pro W3" charset="0"/>
            </a:endParaRPr>
          </a:p>
        </p:txBody>
      </p:sp>
      <p:sp>
        <p:nvSpPr>
          <p:cNvPr id="76803" name="Rectangle 2"/>
          <p:cNvSpPr>
            <a:spLocks noGrp="1" noRot="1" noChangeAspect="1" noChangeArrowheads="1" noTextEdit="1"/>
          </p:cNvSpPr>
          <p:nvPr>
            <p:ph type="sldImg"/>
          </p:nvPr>
        </p:nvSpPr>
        <p:spPr>
          <a:xfrm>
            <a:off x="1144588" y="697230"/>
            <a:ext cx="4572000" cy="3486150"/>
          </a:xfrm>
          <a:solidFill>
            <a:srgbClr val="FFFFFF"/>
          </a:solidFill>
          <a:ln/>
          <a:extLst>
            <a:ext uri="{FAA26D3D-D897-4be2-8F04-BA451C77F1D7}">
              <ma14:placeholderFlag xmlns:ma14="http://schemas.microsoft.com/office/mac/drawingml/2011/main" val="1"/>
            </a:ext>
          </a:extLst>
        </p:spPr>
      </p:sp>
      <p:sp>
        <p:nvSpPr>
          <p:cNvPr id="54276" name="Rectangle 3"/>
          <p:cNvSpPr>
            <a:spLocks noChangeArrowheads="1"/>
          </p:cNvSpPr>
          <p:nvPr>
            <p:ph type="body" idx="1"/>
          </p:nvPr>
        </p:nvSpPr>
        <p:spPr>
          <a:xfrm>
            <a:off x="685800" y="4415790"/>
            <a:ext cx="5486400" cy="4183380"/>
          </a:xfrm>
          <a:solidFill>
            <a:srgbClr val="FFFFFF"/>
          </a:solidFill>
          <a:ln>
            <a:solidFill>
              <a:srgbClr val="000000"/>
            </a:solidFill>
            <a:miter lim="800000"/>
            <a:headEnd/>
            <a:tailEnd/>
          </a:ln>
        </p:spPr>
        <p:txBody>
          <a:bodyPr/>
          <a:lstStyle/>
          <a:p>
            <a:pPr eaLnBrk="1" hangingPunct="1">
              <a:lnSpc>
                <a:spcPct val="80000"/>
              </a:lnSpc>
            </a:pPr>
            <a:r>
              <a:rPr lang="en-US" sz="1000" dirty="0"/>
              <a:t>This slide illustrates the </a:t>
            </a:r>
            <a:r>
              <a:rPr lang="en-US" sz="1000" dirty="0" err="1"/>
              <a:t>Puggly</a:t>
            </a:r>
            <a:r>
              <a:rPr lang="en-US" sz="1000" dirty="0"/>
              <a:t> Wiggly vs. Dollar Deals Scenario.</a:t>
            </a:r>
          </a:p>
          <a:p>
            <a:pPr eaLnBrk="1" hangingPunct="1">
              <a:lnSpc>
                <a:spcPct val="80000"/>
              </a:lnSpc>
            </a:pPr>
            <a:endParaRPr lang="en-US" sz="1000" dirty="0"/>
          </a:p>
          <a:p>
            <a:pPr eaLnBrk="1" hangingPunct="1">
              <a:lnSpc>
                <a:spcPct val="80000"/>
              </a:lnSpc>
            </a:pPr>
            <a:r>
              <a:rPr lang="en-US" sz="1000" dirty="0" smtClean="0"/>
              <a:t>Emphasize </a:t>
            </a:r>
            <a:r>
              <a:rPr lang="en-US" sz="1000" dirty="0"/>
              <a:t>how the context helps students to see the main idea of the story and how the slope is critical to that main idea.  Also how the context allows the vocabulary to be developed</a:t>
            </a:r>
          </a:p>
          <a:p>
            <a:pPr eaLnBrk="1" hangingPunct="1">
              <a:lnSpc>
                <a:spcPct val="80000"/>
              </a:lnSpc>
            </a:pPr>
            <a:endParaRPr lang="en-US" sz="10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2DAC7AA-1019-5647-841A-F1D943D25064}" type="slidenum">
              <a:rPr lang="en-US" sz="1200"/>
              <a:pPr/>
              <a:t>4</a:t>
            </a:fld>
            <a:endParaRPr lang="en-US" sz="1200"/>
          </a:p>
        </p:txBody>
      </p:sp>
      <p:sp>
        <p:nvSpPr>
          <p:cNvPr id="64514"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fld id="{84298E29-A149-634D-8A62-EA5063AC1220}" type="slidenum">
              <a:rPr lang="en-US" sz="1200">
                <a:ea typeface="ヒラギノ角ゴ Pro W3" charset="0"/>
                <a:cs typeface="ヒラギノ角ゴ Pro W3" charset="0"/>
              </a:rPr>
              <a:pPr algn="r"/>
              <a:t>4</a:t>
            </a:fld>
            <a:endParaRPr lang="en-US" sz="1200">
              <a:ea typeface="ヒラギノ角ゴ Pro W3" charset="0"/>
              <a:cs typeface="ヒラギノ角ゴ Pro W3" charset="0"/>
            </a:endParaRPr>
          </a:p>
        </p:txBody>
      </p:sp>
      <p:sp>
        <p:nvSpPr>
          <p:cNvPr id="93187" name="Rectangle 2"/>
          <p:cNvSpPr>
            <a:spLocks noGrp="1" noRot="1" noChangeAspect="1" noChangeArrowheads="1" noTextEdit="1"/>
          </p:cNvSpPr>
          <p:nvPr>
            <p:ph type="sldImg"/>
          </p:nvPr>
        </p:nvSpPr>
        <p:spPr>
          <a:xfrm>
            <a:off x="1144588" y="697230"/>
            <a:ext cx="4572000" cy="3486150"/>
          </a:xfrm>
          <a:solidFill>
            <a:srgbClr val="FFFFFF"/>
          </a:solidFill>
          <a:ln/>
          <a:extLst>
            <a:ext uri="{FAA26D3D-D897-4be2-8F04-BA451C77F1D7}">
              <ma14:placeholderFlag xmlns:ma14="http://schemas.microsoft.com/office/mac/drawingml/2011/main" val="1"/>
            </a:ext>
          </a:extLst>
        </p:spPr>
      </p:sp>
      <p:sp>
        <p:nvSpPr>
          <p:cNvPr id="64516" name="Rectangle 3"/>
          <p:cNvSpPr>
            <a:spLocks noChangeArrowheads="1"/>
          </p:cNvSpPr>
          <p:nvPr>
            <p:ph type="body" idx="1"/>
          </p:nvPr>
        </p:nvSpPr>
        <p:spPr>
          <a:xfrm>
            <a:off x="685800" y="4415790"/>
            <a:ext cx="5486400" cy="4183380"/>
          </a:xfrm>
          <a:solidFill>
            <a:srgbClr val="FFFFFF"/>
          </a:solidFill>
          <a:ln>
            <a:solidFill>
              <a:srgbClr val="000000"/>
            </a:solidFill>
            <a:miter lim="800000"/>
            <a:headEnd/>
            <a:tailEnd/>
          </a:ln>
        </p:spPr>
        <p:txBody>
          <a:bodyPr/>
          <a:lstStyle/>
          <a:p>
            <a:pPr eaLnBrk="1" hangingPunct="1">
              <a:lnSpc>
                <a:spcPct val="80000"/>
              </a:lnSpc>
            </a:pPr>
            <a:r>
              <a:rPr lang="en-US" sz="1000"/>
              <a:t>This slide animates the Dum Dee scenario</a:t>
            </a:r>
          </a:p>
          <a:p>
            <a:pPr eaLnBrk="1" hangingPunct="1">
              <a:lnSpc>
                <a:spcPct val="80000"/>
              </a:lnSpc>
            </a:pPr>
            <a:endParaRPr lang="en-US" sz="1000"/>
          </a:p>
          <a:p>
            <a:pPr eaLnBrk="1" hangingPunct="1">
              <a:lnSpc>
                <a:spcPct val="80000"/>
              </a:lnSpc>
            </a:pPr>
            <a:r>
              <a:rPr lang="en-US" sz="1000"/>
              <a:t>We will be tight on time.  So pick two </a:t>
            </a:r>
            <a:r>
              <a:rPr lang="ja-JP" altLang="en-US" sz="1000"/>
              <a:t>“</a:t>
            </a:r>
            <a:r>
              <a:rPr lang="en-US" altLang="ja-JP" sz="1000"/>
              <a:t>volunteers</a:t>
            </a:r>
            <a:r>
              <a:rPr lang="ja-JP" altLang="en-US" sz="1000"/>
              <a:t>”</a:t>
            </a:r>
            <a:r>
              <a:rPr lang="en-US" altLang="ja-JP" sz="1000"/>
              <a:t> from the audience (I will have some people lined up! Probably Sonia Dupree and someone else).</a:t>
            </a:r>
          </a:p>
          <a:p>
            <a:pPr eaLnBrk="1" hangingPunct="1">
              <a:lnSpc>
                <a:spcPct val="80000"/>
              </a:lnSpc>
            </a:pPr>
            <a:endParaRPr lang="en-US" sz="1000"/>
          </a:p>
          <a:p>
            <a:pPr eaLnBrk="1" hangingPunct="1">
              <a:lnSpc>
                <a:spcPct val="80000"/>
              </a:lnSpc>
            </a:pPr>
            <a:r>
              <a:rPr lang="en-US" sz="1000"/>
              <a:t>ASK some of these questions with graph still  up:</a:t>
            </a:r>
          </a:p>
          <a:p>
            <a:pPr eaLnBrk="1" hangingPunct="1"/>
            <a:r>
              <a:rPr lang="en-US" sz="1000" b="1"/>
              <a:t>At what </a:t>
            </a:r>
            <a:r>
              <a:rPr lang="en-US" sz="1000" b="1" u="sng"/>
              <a:t>point</a:t>
            </a:r>
            <a:r>
              <a:rPr lang="en-US" sz="1000" b="1"/>
              <a:t> will both shoppers incur the same cost for the same number of items?  (   ,    )</a:t>
            </a:r>
          </a:p>
          <a:p>
            <a:pPr eaLnBrk="1" hangingPunct="1"/>
            <a:r>
              <a:rPr lang="en-US" sz="1000" b="1"/>
              <a:t>When is it maybe a good idea to just walk next door to Fancy Foods to shop?  Why?</a:t>
            </a:r>
          </a:p>
          <a:p>
            <a:pPr eaLnBrk="1" hangingPunct="1"/>
            <a:r>
              <a:rPr lang="en-US" sz="1000" b="1"/>
              <a:t>When is it maybe a good idea to drive to Puggly Wuggly?  Why?</a:t>
            </a:r>
          </a:p>
          <a:p>
            <a:pPr eaLnBrk="1" hangingPunct="1"/>
            <a:r>
              <a:rPr lang="en-US" sz="1000" b="1"/>
              <a:t>Why might someone decide to shop at Fancy Foods anyway?</a:t>
            </a:r>
          </a:p>
          <a:p>
            <a:pPr eaLnBrk="1" hangingPunct="1"/>
            <a:r>
              <a:rPr lang="en-US" sz="1000" b="1"/>
              <a:t>When a linear equation is in the form y=mx +b, the b is called the Y-intercept.  Why?</a:t>
            </a:r>
          </a:p>
          <a:p>
            <a:pPr eaLnBrk="1" hangingPunct="1"/>
            <a:r>
              <a:rPr lang="en-US" sz="1000" b="1"/>
              <a:t>What is the y-intercept for the Fancy Food plus walking equation?  Why?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69EE7244-2556-5F48-96BE-017941662234}" type="slidenum">
              <a:rPr lang="en-US"/>
              <a:pPr>
                <a:defRPr/>
              </a:pPr>
              <a:t>‹#›</a:t>
            </a:fld>
            <a:endParaRPr lang="en-US"/>
          </a:p>
        </p:txBody>
      </p:sp>
    </p:spTree>
    <p:extLst>
      <p:ext uri="{BB962C8B-B14F-4D97-AF65-F5344CB8AC3E}">
        <p14:creationId xmlns:p14="http://schemas.microsoft.com/office/powerpoint/2010/main" val="36408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B86D7DFA-E715-9E41-BD72-131B377A61EA}" type="slidenum">
              <a:rPr lang="en-US"/>
              <a:pPr>
                <a:defRPr/>
              </a:pPr>
              <a:t>‹#›</a:t>
            </a:fld>
            <a:endParaRPr lang="en-US"/>
          </a:p>
        </p:txBody>
      </p:sp>
    </p:spTree>
    <p:extLst>
      <p:ext uri="{BB962C8B-B14F-4D97-AF65-F5344CB8AC3E}">
        <p14:creationId xmlns:p14="http://schemas.microsoft.com/office/powerpoint/2010/main" val="373711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7A270367-B19E-7F4C-9BFA-B396439BCD5D}" type="slidenum">
              <a:rPr lang="en-US"/>
              <a:pPr>
                <a:defRPr/>
              </a:pPr>
              <a:t>‹#›</a:t>
            </a:fld>
            <a:endParaRPr lang="en-US"/>
          </a:p>
        </p:txBody>
      </p:sp>
    </p:spTree>
    <p:extLst>
      <p:ext uri="{BB962C8B-B14F-4D97-AF65-F5344CB8AC3E}">
        <p14:creationId xmlns:p14="http://schemas.microsoft.com/office/powerpoint/2010/main" val="52817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5CC2EC13-8456-A74E-98CD-1EE4E601F69D}" type="slidenum">
              <a:rPr lang="en-US"/>
              <a:pPr>
                <a:defRPr/>
              </a:pPr>
              <a:t>‹#›</a:t>
            </a:fld>
            <a:endParaRPr lang="en-US"/>
          </a:p>
        </p:txBody>
      </p:sp>
    </p:spTree>
    <p:extLst>
      <p:ext uri="{BB962C8B-B14F-4D97-AF65-F5344CB8AC3E}">
        <p14:creationId xmlns:p14="http://schemas.microsoft.com/office/powerpoint/2010/main" val="561103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A2AAD657-8062-0F43-9CEA-2309A58EEBC9}" type="slidenum">
              <a:rPr lang="en-US"/>
              <a:pPr>
                <a:defRPr/>
              </a:pPr>
              <a:t>‹#›</a:t>
            </a:fld>
            <a:endParaRPr lang="en-US"/>
          </a:p>
        </p:txBody>
      </p:sp>
    </p:spTree>
    <p:extLst>
      <p:ext uri="{BB962C8B-B14F-4D97-AF65-F5344CB8AC3E}">
        <p14:creationId xmlns:p14="http://schemas.microsoft.com/office/powerpoint/2010/main" val="3808318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EC12D73F-14EA-2F44-AE8A-3BD8CA915E40}" type="slidenum">
              <a:rPr lang="en-US"/>
              <a:pPr>
                <a:defRPr/>
              </a:pPr>
              <a:t>‹#›</a:t>
            </a:fld>
            <a:endParaRPr lang="en-US"/>
          </a:p>
        </p:txBody>
      </p:sp>
    </p:spTree>
    <p:extLst>
      <p:ext uri="{BB962C8B-B14F-4D97-AF65-F5344CB8AC3E}">
        <p14:creationId xmlns:p14="http://schemas.microsoft.com/office/powerpoint/2010/main" val="141936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18916D93-3358-ED43-B613-AE7D3E8AD083}" type="slidenum">
              <a:rPr lang="en-US"/>
              <a:pPr>
                <a:defRPr/>
              </a:pPr>
              <a:t>‹#›</a:t>
            </a:fld>
            <a:endParaRPr lang="en-US"/>
          </a:p>
        </p:txBody>
      </p:sp>
    </p:spTree>
    <p:extLst>
      <p:ext uri="{BB962C8B-B14F-4D97-AF65-F5344CB8AC3E}">
        <p14:creationId xmlns:p14="http://schemas.microsoft.com/office/powerpoint/2010/main" val="3339585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C7990FD2-76A2-604B-B82E-42292D88F073}" type="slidenum">
              <a:rPr lang="en-US"/>
              <a:pPr>
                <a:defRPr/>
              </a:pPr>
              <a:t>‹#›</a:t>
            </a:fld>
            <a:endParaRPr lang="en-US"/>
          </a:p>
        </p:txBody>
      </p:sp>
    </p:spTree>
    <p:extLst>
      <p:ext uri="{BB962C8B-B14F-4D97-AF65-F5344CB8AC3E}">
        <p14:creationId xmlns:p14="http://schemas.microsoft.com/office/powerpoint/2010/main" val="1054913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7260D25C-CB04-484C-A15F-681B0EDF40CC}" type="slidenum">
              <a:rPr lang="en-US"/>
              <a:pPr>
                <a:defRPr/>
              </a:pPr>
              <a:t>‹#›</a:t>
            </a:fld>
            <a:endParaRPr lang="en-US"/>
          </a:p>
        </p:txBody>
      </p:sp>
    </p:spTree>
    <p:extLst>
      <p:ext uri="{BB962C8B-B14F-4D97-AF65-F5344CB8AC3E}">
        <p14:creationId xmlns:p14="http://schemas.microsoft.com/office/powerpoint/2010/main" val="3354613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B7C41B88-6FD5-A846-BD34-89D525F0FA29}" type="slidenum">
              <a:rPr lang="en-US"/>
              <a:pPr>
                <a:defRPr/>
              </a:pPr>
              <a:t>‹#›</a:t>
            </a:fld>
            <a:endParaRPr lang="en-US"/>
          </a:p>
        </p:txBody>
      </p:sp>
    </p:spTree>
    <p:extLst>
      <p:ext uri="{BB962C8B-B14F-4D97-AF65-F5344CB8AC3E}">
        <p14:creationId xmlns:p14="http://schemas.microsoft.com/office/powerpoint/2010/main" val="3949888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2545748B-E975-7243-BAC3-39D0F634BA28}" type="slidenum">
              <a:rPr lang="en-US"/>
              <a:pPr>
                <a:defRPr/>
              </a:pPr>
              <a:t>‹#›</a:t>
            </a:fld>
            <a:endParaRPr lang="en-US"/>
          </a:p>
        </p:txBody>
      </p:sp>
    </p:spTree>
    <p:extLst>
      <p:ext uri="{BB962C8B-B14F-4D97-AF65-F5344CB8AC3E}">
        <p14:creationId xmlns:p14="http://schemas.microsoft.com/office/powerpoint/2010/main" val="14128547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4572000" y="6581001"/>
            <a:ext cx="4572000" cy="276999"/>
          </a:xfrm>
          <a:prstGeom prst="rect">
            <a:avLst/>
          </a:prstGeom>
        </p:spPr>
        <p:txBody>
          <a:bodyPr>
            <a:spAutoFit/>
          </a:bodyPr>
          <a:lstStyle/>
          <a:p>
            <a:pPr marL="0" indent="0" algn="r">
              <a:buNone/>
            </a:pPr>
            <a:r>
              <a:rPr lang="en-US" sz="1200" dirty="0" smtClean="0"/>
              <a:t>Valerie N. Faulkner, 2011 All rights reserved</a:t>
            </a:r>
            <a:endParaRPr lang="en-US" sz="1200"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ＭＳ Ｐゴシック" charset="0"/>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0"/>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0"/>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0"/>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0"/>
        </a:defRPr>
      </a:lvl5pPr>
      <a:lvl6pPr marL="457200" algn="ctr" rtl="0" eaLnBrk="1" fontAlgn="base" hangingPunct="1">
        <a:spcBef>
          <a:spcPct val="0"/>
        </a:spcBef>
        <a:spcAft>
          <a:spcPct val="0"/>
        </a:spcAft>
        <a:defRPr sz="4400">
          <a:solidFill>
            <a:schemeClr val="tx2"/>
          </a:solidFill>
          <a:latin typeface="Arial" charset="0"/>
          <a:ea typeface="ＭＳ Ｐゴシック" charset="-128"/>
        </a:defRPr>
      </a:lvl6pPr>
      <a:lvl7pPr marL="914400" algn="ctr" rtl="0" eaLnBrk="1" fontAlgn="base" hangingPunct="1">
        <a:spcBef>
          <a:spcPct val="0"/>
        </a:spcBef>
        <a:spcAft>
          <a:spcPct val="0"/>
        </a:spcAft>
        <a:defRPr sz="4400">
          <a:solidFill>
            <a:schemeClr val="tx2"/>
          </a:solidFill>
          <a:latin typeface="Arial" charset="0"/>
          <a:ea typeface="ＭＳ Ｐゴシック" charset="-128"/>
        </a:defRPr>
      </a:lvl7pPr>
      <a:lvl8pPr marL="1371600" algn="ctr" rtl="0" eaLnBrk="1" fontAlgn="base" hangingPunct="1">
        <a:spcBef>
          <a:spcPct val="0"/>
        </a:spcBef>
        <a:spcAft>
          <a:spcPct val="0"/>
        </a:spcAft>
        <a:defRPr sz="4400">
          <a:solidFill>
            <a:schemeClr val="tx2"/>
          </a:solidFill>
          <a:latin typeface="Arial" charset="0"/>
          <a:ea typeface="ＭＳ Ｐゴシック" charset="-128"/>
        </a:defRPr>
      </a:lvl8pPr>
      <a:lvl9pPr marL="1828800" algn="ctr" rtl="0" eaLnBrk="1" fontAlgn="base" hangingPunct="1">
        <a:spcBef>
          <a:spcPct val="0"/>
        </a:spcBef>
        <a:spcAft>
          <a:spcPct val="0"/>
        </a:spcAft>
        <a:defRPr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7.xml"/><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7.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7.xml"/><Relationship Id="rId3"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Animated slides for teachers from Dollar Deals/Conceptual Algebra</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45709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Group 2"/>
          <p:cNvGraphicFramePr>
            <a:graphicFrameLocks noGrp="1"/>
          </p:cNvGraphicFramePr>
          <p:nvPr>
            <p:ph idx="4294967295"/>
          </p:nvPr>
        </p:nvGraphicFramePr>
        <p:xfrm>
          <a:off x="685800" y="609600"/>
          <a:ext cx="7772400" cy="5745165"/>
        </p:xfrm>
        <a:graphic>
          <a:graphicData uri="http://schemas.openxmlformats.org/drawingml/2006/table">
            <a:tbl>
              <a:tblPr/>
              <a:tblGrid>
                <a:gridCol w="388938"/>
                <a:gridCol w="387350"/>
                <a:gridCol w="390525"/>
                <a:gridCol w="387350"/>
                <a:gridCol w="388937"/>
                <a:gridCol w="388938"/>
                <a:gridCol w="387350"/>
                <a:gridCol w="390525"/>
                <a:gridCol w="387350"/>
                <a:gridCol w="388937"/>
                <a:gridCol w="388938"/>
                <a:gridCol w="387350"/>
                <a:gridCol w="390525"/>
                <a:gridCol w="387350"/>
                <a:gridCol w="388937"/>
                <a:gridCol w="388938"/>
                <a:gridCol w="387350"/>
                <a:gridCol w="390525"/>
                <a:gridCol w="387350"/>
                <a:gridCol w="388937"/>
              </a:tblGrid>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9386" name="Text Box 235"/>
          <p:cNvSpPr txBox="1">
            <a:spLocks noChangeArrowheads="1"/>
          </p:cNvSpPr>
          <p:nvPr/>
        </p:nvSpPr>
        <p:spPr bwMode="auto">
          <a:xfrm>
            <a:off x="76200" y="381000"/>
            <a:ext cx="5334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ea typeface="ヒラギノ角ゴ Pro W3" charset="0"/>
                <a:cs typeface="ヒラギノ角ゴ Pro W3" charset="0"/>
              </a:rPr>
              <a:t>10</a:t>
            </a:r>
            <a:endParaRPr lang="en-US" sz="1800" b="1">
              <a:ea typeface="ヒラギノ角ゴ Pro W3" charset="0"/>
              <a:cs typeface="ヒラギノ角ゴ Pro W3" charset="0"/>
            </a:endParaRPr>
          </a:p>
          <a:p>
            <a:pPr eaLnBrk="1" hangingPunct="1"/>
            <a:r>
              <a:rPr lang="en-US" sz="4000" b="1">
                <a:ea typeface="ヒラギノ角ゴ Pro W3" charset="0"/>
                <a:cs typeface="ヒラギノ角ゴ Pro W3" charset="0"/>
              </a:rPr>
              <a:t>9</a:t>
            </a:r>
          </a:p>
          <a:p>
            <a:pPr eaLnBrk="1" hangingPunct="1"/>
            <a:r>
              <a:rPr lang="en-US" sz="4000" b="1">
                <a:ea typeface="ヒラギノ角ゴ Pro W3" charset="0"/>
                <a:cs typeface="ヒラギノ角ゴ Pro W3" charset="0"/>
              </a:rPr>
              <a:t>8 </a:t>
            </a:r>
          </a:p>
          <a:p>
            <a:pPr eaLnBrk="1" hangingPunct="1"/>
            <a:r>
              <a:rPr lang="en-US" sz="4000" b="1">
                <a:ea typeface="ヒラギノ角ゴ Pro W3" charset="0"/>
                <a:cs typeface="ヒラギノ角ゴ Pro W3" charset="0"/>
              </a:rPr>
              <a:t>7</a:t>
            </a:r>
          </a:p>
          <a:p>
            <a:pPr eaLnBrk="1" hangingPunct="1"/>
            <a:r>
              <a:rPr lang="en-US" sz="4000" b="1">
                <a:ea typeface="ヒラギノ角ゴ Pro W3" charset="0"/>
                <a:cs typeface="ヒラギノ角ゴ Pro W3" charset="0"/>
              </a:rPr>
              <a:t>6</a:t>
            </a:r>
          </a:p>
          <a:p>
            <a:pPr eaLnBrk="1" hangingPunct="1"/>
            <a:r>
              <a:rPr lang="en-US" sz="4000" b="1">
                <a:ea typeface="ヒラギノ角ゴ Pro W3" charset="0"/>
                <a:cs typeface="ヒラギノ角ゴ Pro W3" charset="0"/>
              </a:rPr>
              <a:t>5</a:t>
            </a:r>
          </a:p>
          <a:p>
            <a:pPr eaLnBrk="1" hangingPunct="1"/>
            <a:r>
              <a:rPr lang="en-US" sz="4000" b="1">
                <a:ea typeface="ヒラギノ角ゴ Pro W3" charset="0"/>
                <a:cs typeface="ヒラギノ角ゴ Pro W3" charset="0"/>
              </a:rPr>
              <a:t>4</a:t>
            </a:r>
          </a:p>
          <a:p>
            <a:pPr eaLnBrk="1" hangingPunct="1"/>
            <a:r>
              <a:rPr lang="en-US" sz="4000" b="1">
                <a:ea typeface="ヒラギノ角ゴ Pro W3" charset="0"/>
                <a:cs typeface="ヒラギノ角ゴ Pro W3" charset="0"/>
              </a:rPr>
              <a:t>3</a:t>
            </a:r>
          </a:p>
          <a:p>
            <a:pPr eaLnBrk="1" hangingPunct="1"/>
            <a:r>
              <a:rPr lang="en-US" sz="4000" b="1">
                <a:ea typeface="ヒラギノ角ゴ Pro W3" charset="0"/>
                <a:cs typeface="ヒラギノ角ゴ Pro W3" charset="0"/>
              </a:rPr>
              <a:t>2</a:t>
            </a:r>
          </a:p>
          <a:p>
            <a:pPr eaLnBrk="1" hangingPunct="1"/>
            <a:r>
              <a:rPr lang="en-US" sz="4000" b="1">
                <a:ea typeface="ヒラギノ角ゴ Pro W3" charset="0"/>
                <a:cs typeface="ヒラギノ角ゴ Pro W3" charset="0"/>
              </a:rPr>
              <a:t>1</a:t>
            </a:r>
          </a:p>
          <a:p>
            <a:pPr eaLnBrk="1" hangingPunct="1"/>
            <a:r>
              <a:rPr lang="en-US" sz="4000" b="1">
                <a:ea typeface="ヒラギノ角ゴ Pro W3" charset="0"/>
                <a:cs typeface="ヒラギノ角ゴ Pro W3" charset="0"/>
              </a:rPr>
              <a:t>0</a:t>
            </a:r>
            <a:endParaRPr lang="en-US" sz="1800" b="1">
              <a:ea typeface="ヒラギノ角ゴ Pro W3" charset="0"/>
              <a:cs typeface="ヒラギノ角ゴ Pro W3" charset="0"/>
            </a:endParaRPr>
          </a:p>
        </p:txBody>
      </p:sp>
      <p:sp>
        <p:nvSpPr>
          <p:cNvPr id="49387" name="Text Box 236"/>
          <p:cNvSpPr txBox="1">
            <a:spLocks noChangeArrowheads="1"/>
          </p:cNvSpPr>
          <p:nvPr/>
        </p:nvSpPr>
        <p:spPr bwMode="auto">
          <a:xfrm>
            <a:off x="685800" y="6248400"/>
            <a:ext cx="8702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a:ea typeface="ヒラギノ角ゴ Pro W3" charset="0"/>
                <a:cs typeface="ヒラギノ角ゴ Pro W3" charset="0"/>
              </a:rPr>
              <a:t>0      1         2         3         4         5         6         7        8         9       10</a:t>
            </a:r>
          </a:p>
        </p:txBody>
      </p:sp>
      <p:sp>
        <p:nvSpPr>
          <p:cNvPr id="3309" name="Oval 237"/>
          <p:cNvSpPr>
            <a:spLocks noChangeArrowheads="1"/>
          </p:cNvSpPr>
          <p:nvPr/>
        </p:nvSpPr>
        <p:spPr bwMode="auto">
          <a:xfrm>
            <a:off x="609600" y="6248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0" name="Oval 238"/>
          <p:cNvSpPr>
            <a:spLocks noChangeArrowheads="1"/>
          </p:cNvSpPr>
          <p:nvPr/>
        </p:nvSpPr>
        <p:spPr bwMode="auto">
          <a:xfrm>
            <a:off x="4495800" y="33528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1" name="Oval 239"/>
          <p:cNvSpPr>
            <a:spLocks noChangeArrowheads="1"/>
          </p:cNvSpPr>
          <p:nvPr/>
        </p:nvSpPr>
        <p:spPr bwMode="auto">
          <a:xfrm>
            <a:off x="8382000" y="533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2" name="Oval 241"/>
          <p:cNvSpPr>
            <a:spLocks noChangeArrowheads="1"/>
          </p:cNvSpPr>
          <p:nvPr/>
        </p:nvSpPr>
        <p:spPr bwMode="auto">
          <a:xfrm>
            <a:off x="2133600" y="51816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3" name="Oval 242"/>
          <p:cNvSpPr>
            <a:spLocks noChangeArrowheads="1"/>
          </p:cNvSpPr>
          <p:nvPr/>
        </p:nvSpPr>
        <p:spPr bwMode="auto">
          <a:xfrm>
            <a:off x="6096000" y="22098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69874" name="Text Box 242"/>
          <p:cNvSpPr txBox="1">
            <a:spLocks noChangeArrowheads="1"/>
          </p:cNvSpPr>
          <p:nvPr/>
        </p:nvSpPr>
        <p:spPr bwMode="auto">
          <a:xfrm>
            <a:off x="4876800" y="3200400"/>
            <a:ext cx="253365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b="1"/>
              <a:t>(5 items, $5)</a:t>
            </a:r>
          </a:p>
        </p:txBody>
      </p:sp>
      <p:sp>
        <p:nvSpPr>
          <p:cNvPr id="69875" name="Text Box 243"/>
          <p:cNvSpPr txBox="1">
            <a:spLocks noChangeArrowheads="1"/>
          </p:cNvSpPr>
          <p:nvPr/>
        </p:nvSpPr>
        <p:spPr bwMode="auto">
          <a:xfrm>
            <a:off x="6477000" y="2133600"/>
            <a:ext cx="18780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(7 items, $7)</a:t>
            </a:r>
          </a:p>
        </p:txBody>
      </p:sp>
      <p:sp>
        <p:nvSpPr>
          <p:cNvPr id="69876" name="Text Box 244"/>
          <p:cNvSpPr txBox="1">
            <a:spLocks noChangeArrowheads="1"/>
          </p:cNvSpPr>
          <p:nvPr/>
        </p:nvSpPr>
        <p:spPr bwMode="auto">
          <a:xfrm>
            <a:off x="2514600" y="4953000"/>
            <a:ext cx="18780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(2 items, $2)</a:t>
            </a:r>
          </a:p>
        </p:txBody>
      </p:sp>
      <p:sp>
        <p:nvSpPr>
          <p:cNvPr id="69877" name="Text Box 245"/>
          <p:cNvSpPr txBox="1">
            <a:spLocks noChangeArrowheads="1"/>
          </p:cNvSpPr>
          <p:nvPr/>
        </p:nvSpPr>
        <p:spPr bwMode="auto">
          <a:xfrm>
            <a:off x="914400" y="5943600"/>
            <a:ext cx="18780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(0 items, $0)</a:t>
            </a:r>
          </a:p>
        </p:txBody>
      </p:sp>
      <p:sp>
        <p:nvSpPr>
          <p:cNvPr id="69878" name="Text Box 246"/>
          <p:cNvSpPr txBox="1">
            <a:spLocks noChangeArrowheads="1"/>
          </p:cNvSpPr>
          <p:nvPr/>
        </p:nvSpPr>
        <p:spPr bwMode="auto">
          <a:xfrm>
            <a:off x="6934200" y="762000"/>
            <a:ext cx="22177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(10 items, $10)</a:t>
            </a:r>
          </a:p>
        </p:txBody>
      </p:sp>
      <p:sp>
        <p:nvSpPr>
          <p:cNvPr id="69879" name="Rectangle 247"/>
          <p:cNvSpPr>
            <a:spLocks noChangeArrowheads="1"/>
          </p:cNvSpPr>
          <p:nvPr/>
        </p:nvSpPr>
        <p:spPr bwMode="auto">
          <a:xfrm>
            <a:off x="1524000" y="914400"/>
            <a:ext cx="2743200" cy="3429000"/>
          </a:xfrm>
          <a:prstGeom prst="rect">
            <a:avLst/>
          </a:prstGeom>
          <a:solidFill>
            <a:schemeClr val="bg1"/>
          </a:solidFill>
          <a:ln w="9525">
            <a:solidFill>
              <a:schemeClr val="tx1"/>
            </a:solidFill>
            <a:miter lim="800000"/>
            <a:headEnd/>
            <a:tailEnd/>
          </a:ln>
        </p:spPr>
        <p:txBody>
          <a:bodyPr wrap="none" anchor="ctr"/>
          <a:lstStyle/>
          <a:p>
            <a:pPr algn="ctr"/>
            <a:r>
              <a:rPr lang="en-US"/>
              <a:t>The shoppers</a:t>
            </a:r>
          </a:p>
          <a:p>
            <a:pPr algn="ctr"/>
            <a:r>
              <a:rPr lang="en-US"/>
              <a:t> are the </a:t>
            </a:r>
            <a:r>
              <a:rPr lang="en-US" i="1"/>
              <a:t>details.</a:t>
            </a:r>
          </a:p>
          <a:p>
            <a:pPr algn="ctr"/>
            <a:endParaRPr lang="en-US"/>
          </a:p>
          <a:p>
            <a:pPr algn="ctr"/>
            <a:r>
              <a:rPr lang="en-US" b="1"/>
              <a:t>The Equation</a:t>
            </a:r>
          </a:p>
          <a:p>
            <a:pPr algn="ctr"/>
            <a:r>
              <a:rPr lang="en-US" b="1"/>
              <a:t>X=Y </a:t>
            </a:r>
          </a:p>
          <a:p>
            <a:pPr algn="ctr"/>
            <a:r>
              <a:rPr lang="en-US" b="1"/>
              <a:t>is the </a:t>
            </a:r>
          </a:p>
          <a:p>
            <a:pPr algn="ctr"/>
            <a:r>
              <a:rPr lang="en-US" b="1"/>
              <a:t>Main Idea</a:t>
            </a:r>
            <a:r>
              <a:rPr lang="en-US"/>
              <a:t> </a:t>
            </a:r>
          </a:p>
          <a:p>
            <a:pPr algn="ctr"/>
            <a:r>
              <a:rPr lang="en-US"/>
              <a:t>of the story!</a:t>
            </a:r>
          </a:p>
        </p:txBody>
      </p:sp>
    </p:spTree>
    <p:custDataLst>
      <p:tags r:id="rId1"/>
    </p:custDataLst>
    <p:extLst>
      <p:ext uri="{BB962C8B-B14F-4D97-AF65-F5344CB8AC3E}">
        <p14:creationId xmlns:p14="http://schemas.microsoft.com/office/powerpoint/2010/main" val="47399134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10"/>
                                        </p:tgtEl>
                                        <p:attrNameLst>
                                          <p:attrName>style.visibility</p:attrName>
                                        </p:attrNameLst>
                                      </p:cBhvr>
                                      <p:to>
                                        <p:strVal val="visible"/>
                                      </p:to>
                                    </p:set>
                                    <p:animEffect transition="in" filter="dissolve">
                                      <p:cBhvr>
                                        <p:cTn id="7" dur="500"/>
                                        <p:tgtEl>
                                          <p:spTgt spid="33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09"/>
                                        </p:tgtEl>
                                        <p:attrNameLst>
                                          <p:attrName>style.visibility</p:attrName>
                                        </p:attrNameLst>
                                      </p:cBhvr>
                                      <p:to>
                                        <p:strVal val="visible"/>
                                      </p:to>
                                    </p:set>
                                    <p:animEffect transition="in" filter="dissolve">
                                      <p:cBhvr>
                                        <p:cTn id="12" dur="500"/>
                                        <p:tgtEl>
                                          <p:spTgt spid="330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12"/>
                                        </p:tgtEl>
                                        <p:attrNameLst>
                                          <p:attrName>style.visibility</p:attrName>
                                        </p:attrNameLst>
                                      </p:cBhvr>
                                      <p:to>
                                        <p:strVal val="visible"/>
                                      </p:to>
                                    </p:set>
                                    <p:animEffect transition="in" filter="dissolve">
                                      <p:cBhvr>
                                        <p:cTn id="15" dur="500"/>
                                        <p:tgtEl>
                                          <p:spTgt spid="33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313"/>
                                        </p:tgtEl>
                                        <p:attrNameLst>
                                          <p:attrName>style.visibility</p:attrName>
                                        </p:attrNameLst>
                                      </p:cBhvr>
                                      <p:to>
                                        <p:strVal val="visible"/>
                                      </p:to>
                                    </p:set>
                                    <p:animEffect transition="in" filter="dissolve">
                                      <p:cBhvr>
                                        <p:cTn id="18" dur="500"/>
                                        <p:tgtEl>
                                          <p:spTgt spid="331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311"/>
                                        </p:tgtEl>
                                        <p:attrNameLst>
                                          <p:attrName>style.visibility</p:attrName>
                                        </p:attrNameLst>
                                      </p:cBhvr>
                                      <p:to>
                                        <p:strVal val="visible"/>
                                      </p:to>
                                    </p:set>
                                    <p:animEffect transition="in" filter="dissolve">
                                      <p:cBhvr>
                                        <p:cTn id="21" dur="500"/>
                                        <p:tgtEl>
                                          <p:spTgt spid="3311"/>
                                        </p:tgtEl>
                                      </p:cBhvr>
                                    </p:animEffect>
                                  </p:childTnLst>
                                </p:cTn>
                              </p:par>
                              <p:par>
                                <p:cTn id="22" presetID="1" presetClass="entr" presetSubtype="0" fill="hold" grpId="1" nodeType="withEffect">
                                  <p:stCondLst>
                                    <p:cond delay="0"/>
                                  </p:stCondLst>
                                  <p:childTnLst>
                                    <p:set>
                                      <p:cBhvr>
                                        <p:cTn id="23" dur="1" fill="hold">
                                          <p:stCondLst>
                                            <p:cond delay="0"/>
                                          </p:stCondLst>
                                        </p:cTn>
                                        <p:tgtEl>
                                          <p:spTgt spid="331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987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987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987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987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9878"/>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9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9" grpId="0" animBg="1"/>
      <p:bldP spid="3310" grpId="0" animBg="1"/>
      <p:bldP spid="3310" grpId="1" animBg="1"/>
      <p:bldP spid="3311" grpId="0" animBg="1"/>
      <p:bldP spid="3312" grpId="0" animBg="1"/>
      <p:bldP spid="3313" grpId="0" animBg="1"/>
      <p:bldP spid="69874" grpId="0"/>
      <p:bldP spid="69875" grpId="0"/>
      <p:bldP spid="69876" grpId="0"/>
      <p:bldP spid="69877" grpId="0"/>
      <p:bldP spid="69878" grpId="0"/>
      <p:bldP spid="6987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Group 2"/>
          <p:cNvGraphicFramePr>
            <a:graphicFrameLocks noGrp="1"/>
          </p:cNvGraphicFramePr>
          <p:nvPr>
            <p:ph idx="4294967295"/>
          </p:nvPr>
        </p:nvGraphicFramePr>
        <p:xfrm>
          <a:off x="685800" y="609600"/>
          <a:ext cx="7772400" cy="5745165"/>
        </p:xfrm>
        <a:graphic>
          <a:graphicData uri="http://schemas.openxmlformats.org/drawingml/2006/table">
            <a:tbl>
              <a:tblPr/>
              <a:tblGrid>
                <a:gridCol w="388938"/>
                <a:gridCol w="387350"/>
                <a:gridCol w="390525"/>
                <a:gridCol w="387350"/>
                <a:gridCol w="388937"/>
                <a:gridCol w="388938"/>
                <a:gridCol w="387350"/>
                <a:gridCol w="390525"/>
                <a:gridCol w="387350"/>
                <a:gridCol w="388937"/>
                <a:gridCol w="388938"/>
                <a:gridCol w="387350"/>
                <a:gridCol w="390525"/>
                <a:gridCol w="387350"/>
                <a:gridCol w="388937"/>
                <a:gridCol w="388938"/>
                <a:gridCol w="387350"/>
                <a:gridCol w="390525"/>
                <a:gridCol w="387350"/>
                <a:gridCol w="388937"/>
              </a:tblGrid>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3482" name="Text Box 235"/>
          <p:cNvSpPr txBox="1">
            <a:spLocks noChangeArrowheads="1"/>
          </p:cNvSpPr>
          <p:nvPr/>
        </p:nvSpPr>
        <p:spPr bwMode="auto">
          <a:xfrm>
            <a:off x="76200" y="381000"/>
            <a:ext cx="5334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ea typeface="ヒラギノ角ゴ Pro W3" charset="0"/>
                <a:cs typeface="ヒラギノ角ゴ Pro W3" charset="0"/>
              </a:rPr>
              <a:t>10</a:t>
            </a:r>
            <a:endParaRPr lang="en-US" sz="1800" b="1">
              <a:ea typeface="ヒラギノ角ゴ Pro W3" charset="0"/>
              <a:cs typeface="ヒラギノ角ゴ Pro W3" charset="0"/>
            </a:endParaRPr>
          </a:p>
          <a:p>
            <a:pPr eaLnBrk="1" hangingPunct="1"/>
            <a:r>
              <a:rPr lang="en-US" sz="4000" b="1">
                <a:ea typeface="ヒラギノ角ゴ Pro W3" charset="0"/>
                <a:cs typeface="ヒラギノ角ゴ Pro W3" charset="0"/>
              </a:rPr>
              <a:t>9</a:t>
            </a:r>
          </a:p>
          <a:p>
            <a:pPr eaLnBrk="1" hangingPunct="1"/>
            <a:r>
              <a:rPr lang="en-US" sz="4000" b="1">
                <a:ea typeface="ヒラギノ角ゴ Pro W3" charset="0"/>
                <a:cs typeface="ヒラギノ角ゴ Pro W3" charset="0"/>
              </a:rPr>
              <a:t>8 </a:t>
            </a:r>
          </a:p>
          <a:p>
            <a:pPr eaLnBrk="1" hangingPunct="1"/>
            <a:r>
              <a:rPr lang="en-US" sz="4000" b="1">
                <a:ea typeface="ヒラギノ角ゴ Pro W3" charset="0"/>
                <a:cs typeface="ヒラギノ角ゴ Pro W3" charset="0"/>
              </a:rPr>
              <a:t>7</a:t>
            </a:r>
          </a:p>
          <a:p>
            <a:pPr eaLnBrk="1" hangingPunct="1"/>
            <a:r>
              <a:rPr lang="en-US" sz="4000" b="1">
                <a:ea typeface="ヒラギノ角ゴ Pro W3" charset="0"/>
                <a:cs typeface="ヒラギノ角ゴ Pro W3" charset="0"/>
              </a:rPr>
              <a:t>6</a:t>
            </a:r>
          </a:p>
          <a:p>
            <a:pPr eaLnBrk="1" hangingPunct="1"/>
            <a:r>
              <a:rPr lang="en-US" sz="4000" b="1">
                <a:ea typeface="ヒラギノ角ゴ Pro W3" charset="0"/>
                <a:cs typeface="ヒラギノ角ゴ Pro W3" charset="0"/>
              </a:rPr>
              <a:t>5</a:t>
            </a:r>
          </a:p>
          <a:p>
            <a:pPr eaLnBrk="1" hangingPunct="1"/>
            <a:r>
              <a:rPr lang="en-US" sz="4000" b="1">
                <a:ea typeface="ヒラギノ角ゴ Pro W3" charset="0"/>
                <a:cs typeface="ヒラギノ角ゴ Pro W3" charset="0"/>
              </a:rPr>
              <a:t>4</a:t>
            </a:r>
          </a:p>
          <a:p>
            <a:pPr eaLnBrk="1" hangingPunct="1"/>
            <a:r>
              <a:rPr lang="en-US" sz="4000" b="1">
                <a:ea typeface="ヒラギノ角ゴ Pro W3" charset="0"/>
                <a:cs typeface="ヒラギノ角ゴ Pro W3" charset="0"/>
              </a:rPr>
              <a:t>3</a:t>
            </a:r>
          </a:p>
          <a:p>
            <a:pPr eaLnBrk="1" hangingPunct="1"/>
            <a:r>
              <a:rPr lang="en-US" sz="4000" b="1">
                <a:ea typeface="ヒラギノ角ゴ Pro W3" charset="0"/>
                <a:cs typeface="ヒラギノ角ゴ Pro W3" charset="0"/>
              </a:rPr>
              <a:t>2</a:t>
            </a:r>
          </a:p>
          <a:p>
            <a:pPr eaLnBrk="1" hangingPunct="1"/>
            <a:r>
              <a:rPr lang="en-US" sz="4000" b="1">
                <a:ea typeface="ヒラギノ角ゴ Pro W3" charset="0"/>
                <a:cs typeface="ヒラギノ角ゴ Pro W3" charset="0"/>
              </a:rPr>
              <a:t>1</a:t>
            </a:r>
          </a:p>
          <a:p>
            <a:pPr eaLnBrk="1" hangingPunct="1"/>
            <a:r>
              <a:rPr lang="en-US" sz="4000" b="1">
                <a:ea typeface="ヒラギノ角ゴ Pro W3" charset="0"/>
                <a:cs typeface="ヒラギノ角ゴ Pro W3" charset="0"/>
              </a:rPr>
              <a:t>0</a:t>
            </a:r>
            <a:endParaRPr lang="en-US" sz="1800" b="1">
              <a:ea typeface="ヒラギノ角ゴ Pro W3" charset="0"/>
              <a:cs typeface="ヒラギノ角ゴ Pro W3" charset="0"/>
            </a:endParaRPr>
          </a:p>
        </p:txBody>
      </p:sp>
      <p:sp>
        <p:nvSpPr>
          <p:cNvPr id="53483" name="Text Box 236"/>
          <p:cNvSpPr txBox="1">
            <a:spLocks noChangeArrowheads="1"/>
          </p:cNvSpPr>
          <p:nvPr/>
        </p:nvSpPr>
        <p:spPr bwMode="auto">
          <a:xfrm>
            <a:off x="685800" y="6248400"/>
            <a:ext cx="8702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a:ea typeface="ヒラギノ角ゴ Pro W3" charset="0"/>
                <a:cs typeface="ヒラギノ角ゴ Pro W3" charset="0"/>
              </a:rPr>
              <a:t>0      1         2         3         4         5         6         7        8         9       10</a:t>
            </a:r>
          </a:p>
        </p:txBody>
      </p:sp>
      <p:sp>
        <p:nvSpPr>
          <p:cNvPr id="4333" name="Oval 237"/>
          <p:cNvSpPr>
            <a:spLocks noChangeArrowheads="1"/>
          </p:cNvSpPr>
          <p:nvPr/>
        </p:nvSpPr>
        <p:spPr bwMode="auto">
          <a:xfrm>
            <a:off x="609600" y="6248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4" name="Oval 238"/>
          <p:cNvSpPr>
            <a:spLocks noChangeArrowheads="1"/>
          </p:cNvSpPr>
          <p:nvPr/>
        </p:nvSpPr>
        <p:spPr bwMode="auto">
          <a:xfrm>
            <a:off x="4495800" y="33528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5" name="Oval 239"/>
          <p:cNvSpPr>
            <a:spLocks noChangeArrowheads="1"/>
          </p:cNvSpPr>
          <p:nvPr/>
        </p:nvSpPr>
        <p:spPr bwMode="auto">
          <a:xfrm>
            <a:off x="8382000" y="533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6" name="Oval 240"/>
          <p:cNvSpPr>
            <a:spLocks noChangeArrowheads="1"/>
          </p:cNvSpPr>
          <p:nvPr/>
        </p:nvSpPr>
        <p:spPr bwMode="auto">
          <a:xfrm>
            <a:off x="2133600" y="51816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7" name="Oval 241"/>
          <p:cNvSpPr>
            <a:spLocks noChangeArrowheads="1"/>
          </p:cNvSpPr>
          <p:nvPr/>
        </p:nvSpPr>
        <p:spPr bwMode="auto">
          <a:xfrm>
            <a:off x="6096000" y="22098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8" name="Oval 242"/>
          <p:cNvSpPr>
            <a:spLocks noChangeArrowheads="1"/>
          </p:cNvSpPr>
          <p:nvPr/>
        </p:nvSpPr>
        <p:spPr bwMode="auto">
          <a:xfrm>
            <a:off x="1371600" y="5105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39" name="Oval 243"/>
          <p:cNvSpPr>
            <a:spLocks noChangeArrowheads="1"/>
          </p:cNvSpPr>
          <p:nvPr/>
        </p:nvSpPr>
        <p:spPr bwMode="auto">
          <a:xfrm>
            <a:off x="2209800" y="3962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40" name="Oval 244"/>
          <p:cNvSpPr>
            <a:spLocks noChangeArrowheads="1"/>
          </p:cNvSpPr>
          <p:nvPr/>
        </p:nvSpPr>
        <p:spPr bwMode="auto">
          <a:xfrm>
            <a:off x="2971800" y="2819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41" name="Oval 245"/>
          <p:cNvSpPr>
            <a:spLocks noChangeArrowheads="1"/>
          </p:cNvSpPr>
          <p:nvPr/>
        </p:nvSpPr>
        <p:spPr bwMode="auto">
          <a:xfrm>
            <a:off x="3733800" y="1676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4342" name="Oval 246"/>
          <p:cNvSpPr>
            <a:spLocks noChangeArrowheads="1"/>
          </p:cNvSpPr>
          <p:nvPr/>
        </p:nvSpPr>
        <p:spPr bwMode="auto">
          <a:xfrm>
            <a:off x="4495800" y="533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53494" name="Oval 242"/>
          <p:cNvSpPr>
            <a:spLocks noChangeArrowheads="1"/>
          </p:cNvSpPr>
          <p:nvPr/>
        </p:nvSpPr>
        <p:spPr bwMode="auto">
          <a:xfrm>
            <a:off x="533400" y="6248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76024" name="Rectangle 248"/>
          <p:cNvSpPr>
            <a:spLocks noChangeArrowheads="1"/>
          </p:cNvSpPr>
          <p:nvPr/>
        </p:nvSpPr>
        <p:spPr bwMode="auto">
          <a:xfrm>
            <a:off x="5334000" y="2514600"/>
            <a:ext cx="2895600" cy="3657600"/>
          </a:xfrm>
          <a:prstGeom prst="rect">
            <a:avLst/>
          </a:prstGeom>
          <a:solidFill>
            <a:schemeClr val="bg1"/>
          </a:solidFill>
          <a:ln w="9525">
            <a:solidFill>
              <a:schemeClr val="tx1"/>
            </a:solidFill>
            <a:miter lim="800000"/>
            <a:headEnd/>
            <a:tailEnd/>
          </a:ln>
        </p:spPr>
        <p:txBody>
          <a:bodyPr wrap="none" anchor="ctr"/>
          <a:lstStyle/>
          <a:p>
            <a:pPr algn="ctr"/>
            <a:r>
              <a:rPr lang="en-US"/>
              <a:t>Discussion </a:t>
            </a:r>
          </a:p>
          <a:p>
            <a:pPr algn="ctr"/>
            <a:r>
              <a:rPr lang="en-US"/>
              <a:t>of slope </a:t>
            </a:r>
          </a:p>
          <a:p>
            <a:pPr algn="ctr"/>
            <a:r>
              <a:rPr lang="en-US"/>
              <a:t>takes on </a:t>
            </a:r>
          </a:p>
          <a:p>
            <a:pPr algn="ctr"/>
            <a:r>
              <a:rPr lang="en-US"/>
              <a:t>more meaning:</a:t>
            </a:r>
          </a:p>
          <a:p>
            <a:pPr algn="ctr"/>
            <a:r>
              <a:rPr lang="en-US"/>
              <a:t>The prices are </a:t>
            </a:r>
          </a:p>
          <a:p>
            <a:pPr algn="ctr"/>
            <a:r>
              <a:rPr lang="en-US"/>
              <a:t>STEEPER</a:t>
            </a:r>
          </a:p>
          <a:p>
            <a:pPr algn="ctr"/>
            <a:endParaRPr lang="en-US"/>
          </a:p>
          <a:p>
            <a:pPr algn="ctr"/>
            <a:r>
              <a:rPr lang="en-US"/>
              <a:t>Cost goes up </a:t>
            </a:r>
          </a:p>
          <a:p>
            <a:pPr algn="ctr"/>
            <a:r>
              <a:rPr lang="en-US"/>
              <a:t>More quickly!</a:t>
            </a:r>
          </a:p>
        </p:txBody>
      </p:sp>
      <p:sp>
        <p:nvSpPr>
          <p:cNvPr id="76026" name="Text Box 250"/>
          <p:cNvSpPr txBox="1">
            <a:spLocks noChangeArrowheads="1"/>
          </p:cNvSpPr>
          <p:nvPr/>
        </p:nvSpPr>
        <p:spPr bwMode="auto">
          <a:xfrm>
            <a:off x="2362200" y="4876800"/>
            <a:ext cx="2239963"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a:t>(2 items, $2)</a:t>
            </a:r>
          </a:p>
        </p:txBody>
      </p:sp>
      <p:sp>
        <p:nvSpPr>
          <p:cNvPr id="76027" name="Text Box 251"/>
          <p:cNvSpPr txBox="1">
            <a:spLocks noChangeArrowheads="1"/>
          </p:cNvSpPr>
          <p:nvPr/>
        </p:nvSpPr>
        <p:spPr bwMode="auto">
          <a:xfrm>
            <a:off x="2362200" y="3733800"/>
            <a:ext cx="2239963"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a:t>(2 items, $4)</a:t>
            </a:r>
          </a:p>
        </p:txBody>
      </p:sp>
    </p:spTree>
    <p:custDataLst>
      <p:tags r:id="rId1"/>
    </p:custDataLst>
    <p:extLst>
      <p:ext uri="{BB962C8B-B14F-4D97-AF65-F5344CB8AC3E}">
        <p14:creationId xmlns:p14="http://schemas.microsoft.com/office/powerpoint/2010/main" val="85513716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4333"/>
                                        </p:tgtEl>
                                        <p:attrNameLst>
                                          <p:attrName>style.visibility</p:attrName>
                                        </p:attrNameLst>
                                      </p:cBhvr>
                                      <p:to>
                                        <p:strVal val="visible"/>
                                      </p:to>
                                    </p:set>
                                    <p:animEffect transition="in" filter="dissolve">
                                      <p:cBhvr>
                                        <p:cTn id="7" dur="500"/>
                                        <p:tgtEl>
                                          <p:spTgt spid="433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336"/>
                                        </p:tgtEl>
                                        <p:attrNameLst>
                                          <p:attrName>style.visibility</p:attrName>
                                        </p:attrNameLst>
                                      </p:cBhvr>
                                      <p:to>
                                        <p:strVal val="visible"/>
                                      </p:to>
                                    </p:set>
                                    <p:animEffect transition="in" filter="dissolve">
                                      <p:cBhvr>
                                        <p:cTn id="10" dur="500"/>
                                        <p:tgtEl>
                                          <p:spTgt spid="433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34"/>
                                        </p:tgtEl>
                                        <p:attrNameLst>
                                          <p:attrName>style.visibility</p:attrName>
                                        </p:attrNameLst>
                                      </p:cBhvr>
                                      <p:to>
                                        <p:strVal val="visible"/>
                                      </p:to>
                                    </p:set>
                                    <p:animEffect transition="in" filter="dissolve">
                                      <p:cBhvr>
                                        <p:cTn id="13" dur="500"/>
                                        <p:tgtEl>
                                          <p:spTgt spid="433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337"/>
                                        </p:tgtEl>
                                        <p:attrNameLst>
                                          <p:attrName>style.visibility</p:attrName>
                                        </p:attrNameLst>
                                      </p:cBhvr>
                                      <p:to>
                                        <p:strVal val="visible"/>
                                      </p:to>
                                    </p:set>
                                    <p:animEffect transition="in" filter="dissolve">
                                      <p:cBhvr>
                                        <p:cTn id="16" dur="500"/>
                                        <p:tgtEl>
                                          <p:spTgt spid="433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335"/>
                                        </p:tgtEl>
                                        <p:attrNameLst>
                                          <p:attrName>style.visibility</p:attrName>
                                        </p:attrNameLst>
                                      </p:cBhvr>
                                      <p:to>
                                        <p:strVal val="visible"/>
                                      </p:to>
                                    </p:set>
                                    <p:animEffect transition="in" filter="dissolve">
                                      <p:cBhvr>
                                        <p:cTn id="19" dur="500"/>
                                        <p:tgtEl>
                                          <p:spTgt spid="433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338"/>
                                        </p:tgtEl>
                                        <p:attrNameLst>
                                          <p:attrName>style.visibility</p:attrName>
                                        </p:attrNameLst>
                                      </p:cBhvr>
                                      <p:to>
                                        <p:strVal val="visible"/>
                                      </p:to>
                                    </p:set>
                                    <p:animEffect transition="in" filter="dissolve">
                                      <p:cBhvr>
                                        <p:cTn id="24" dur="500"/>
                                        <p:tgtEl>
                                          <p:spTgt spid="433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4339"/>
                                        </p:tgtEl>
                                        <p:attrNameLst>
                                          <p:attrName>style.visibility</p:attrName>
                                        </p:attrNameLst>
                                      </p:cBhvr>
                                      <p:to>
                                        <p:strVal val="visible"/>
                                      </p:to>
                                    </p:set>
                                    <p:animEffect transition="in" filter="dissolve">
                                      <p:cBhvr>
                                        <p:cTn id="27" dur="500"/>
                                        <p:tgtEl>
                                          <p:spTgt spid="433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4340"/>
                                        </p:tgtEl>
                                        <p:attrNameLst>
                                          <p:attrName>style.visibility</p:attrName>
                                        </p:attrNameLst>
                                      </p:cBhvr>
                                      <p:to>
                                        <p:strVal val="visible"/>
                                      </p:to>
                                    </p:set>
                                    <p:animEffect transition="in" filter="dissolve">
                                      <p:cBhvr>
                                        <p:cTn id="30" dur="500"/>
                                        <p:tgtEl>
                                          <p:spTgt spid="434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341"/>
                                        </p:tgtEl>
                                        <p:attrNameLst>
                                          <p:attrName>style.visibility</p:attrName>
                                        </p:attrNameLst>
                                      </p:cBhvr>
                                      <p:to>
                                        <p:strVal val="visible"/>
                                      </p:to>
                                    </p:set>
                                    <p:animEffect transition="in" filter="dissolve">
                                      <p:cBhvr>
                                        <p:cTn id="33" dur="500"/>
                                        <p:tgtEl>
                                          <p:spTgt spid="434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4342"/>
                                        </p:tgtEl>
                                        <p:attrNameLst>
                                          <p:attrName>style.visibility</p:attrName>
                                        </p:attrNameLst>
                                      </p:cBhvr>
                                      <p:to>
                                        <p:strVal val="visible"/>
                                      </p:to>
                                    </p:set>
                                    <p:animEffect transition="in" filter="dissolve">
                                      <p:cBhvr>
                                        <p:cTn id="36" dur="500"/>
                                        <p:tgtEl>
                                          <p:spTgt spid="434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60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0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6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3" grpId="0" animBg="1"/>
      <p:bldP spid="4334" grpId="0" animBg="1"/>
      <p:bldP spid="4335" grpId="0" animBg="1"/>
      <p:bldP spid="4336" grpId="0" animBg="1"/>
      <p:bldP spid="4337" grpId="0" animBg="1"/>
      <p:bldP spid="4338" grpId="0" animBg="1"/>
      <p:bldP spid="4339" grpId="0" animBg="1"/>
      <p:bldP spid="4340" grpId="0" animBg="1"/>
      <p:bldP spid="4341" grpId="0" animBg="1"/>
      <p:bldP spid="4342" grpId="0" animBg="1"/>
      <p:bldP spid="76024" grpId="0" animBg="1"/>
      <p:bldP spid="76026" grpId="0"/>
      <p:bldP spid="760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Group 2"/>
          <p:cNvGraphicFramePr>
            <a:graphicFrameLocks noGrp="1"/>
          </p:cNvGraphicFramePr>
          <p:nvPr>
            <p:ph idx="4294967295"/>
          </p:nvPr>
        </p:nvGraphicFramePr>
        <p:xfrm>
          <a:off x="685800" y="609600"/>
          <a:ext cx="7772400" cy="5745165"/>
        </p:xfrm>
        <a:graphic>
          <a:graphicData uri="http://schemas.openxmlformats.org/drawingml/2006/table">
            <a:tbl>
              <a:tblPr/>
              <a:tblGrid>
                <a:gridCol w="388938"/>
                <a:gridCol w="387350"/>
                <a:gridCol w="390525"/>
                <a:gridCol w="387350"/>
                <a:gridCol w="388937"/>
                <a:gridCol w="388938"/>
                <a:gridCol w="387350"/>
                <a:gridCol w="390525"/>
                <a:gridCol w="387350"/>
                <a:gridCol w="388937"/>
                <a:gridCol w="388938"/>
                <a:gridCol w="387350"/>
                <a:gridCol w="390525"/>
                <a:gridCol w="387350"/>
                <a:gridCol w="388937"/>
                <a:gridCol w="388938"/>
                <a:gridCol w="387350"/>
                <a:gridCol w="390525"/>
                <a:gridCol w="387350"/>
                <a:gridCol w="388937"/>
              </a:tblGrid>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3722" name="Text Box 235"/>
          <p:cNvSpPr txBox="1">
            <a:spLocks noChangeArrowheads="1"/>
          </p:cNvSpPr>
          <p:nvPr/>
        </p:nvSpPr>
        <p:spPr bwMode="auto">
          <a:xfrm>
            <a:off x="76200" y="457200"/>
            <a:ext cx="533400" cy="607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ea typeface="ヒラギノ角ゴ Pro W3" charset="0"/>
                <a:cs typeface="ヒラギノ角ゴ Pro W3" charset="0"/>
              </a:rPr>
              <a:t>30</a:t>
            </a:r>
          </a:p>
          <a:p>
            <a:pPr eaLnBrk="1" hangingPunct="1"/>
            <a:endParaRPr lang="en-US" sz="1400" b="1">
              <a:ea typeface="ヒラギノ角ゴ Pro W3" charset="0"/>
              <a:cs typeface="ヒラギノ角ゴ Pro W3" charset="0"/>
            </a:endParaRPr>
          </a:p>
          <a:p>
            <a:pPr eaLnBrk="1" hangingPunct="1"/>
            <a:r>
              <a:rPr lang="en-US" sz="1800" b="1">
                <a:ea typeface="ヒラギノ角ゴ Pro W3" charset="0"/>
                <a:cs typeface="ヒラギノ角ゴ Pro W3" charset="0"/>
              </a:rPr>
              <a:t>27</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24</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21</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18</a:t>
            </a:r>
          </a:p>
          <a:p>
            <a:pPr eaLnBrk="1" hangingPunct="1"/>
            <a:endParaRPr lang="en-US" sz="1800" b="1">
              <a:ea typeface="ヒラギノ角ゴ Pro W3" charset="0"/>
              <a:cs typeface="ヒラギノ角ゴ Pro W3" charset="0"/>
            </a:endParaRP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15</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12</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9</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6</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3</a:t>
            </a:r>
          </a:p>
          <a:p>
            <a:pPr eaLnBrk="1" hangingPunct="1"/>
            <a:endParaRPr lang="en-US" sz="1800" b="1">
              <a:ea typeface="ヒラギノ角ゴ Pro W3" charset="0"/>
              <a:cs typeface="ヒラギノ角ゴ Pro W3" charset="0"/>
            </a:endParaRPr>
          </a:p>
          <a:p>
            <a:pPr eaLnBrk="1" hangingPunct="1"/>
            <a:r>
              <a:rPr lang="en-US" sz="1800" b="1">
                <a:ea typeface="ヒラギノ角ゴ Pro W3" charset="0"/>
                <a:cs typeface="ヒラギノ角ゴ Pro W3" charset="0"/>
              </a:rPr>
              <a:t>0</a:t>
            </a:r>
            <a:endParaRPr lang="en-US" sz="1200" b="1">
              <a:ea typeface="ヒラギノ角ゴ Pro W3" charset="0"/>
              <a:cs typeface="ヒラギノ角ゴ Pro W3" charset="0"/>
            </a:endParaRPr>
          </a:p>
        </p:txBody>
      </p:sp>
      <p:sp>
        <p:nvSpPr>
          <p:cNvPr id="63723" name="Text Box 236"/>
          <p:cNvSpPr txBox="1">
            <a:spLocks noChangeArrowheads="1"/>
          </p:cNvSpPr>
          <p:nvPr/>
        </p:nvSpPr>
        <p:spPr bwMode="auto">
          <a:xfrm>
            <a:off x="685800" y="6248400"/>
            <a:ext cx="8702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a:ea typeface="ヒラギノ角ゴ Pro W3" charset="0"/>
                <a:cs typeface="ヒラギノ角ゴ Pro W3" charset="0"/>
              </a:rPr>
              <a:t>0      1         2         3         4         5         6         7        8         9       10</a:t>
            </a:r>
          </a:p>
        </p:txBody>
      </p:sp>
      <p:sp>
        <p:nvSpPr>
          <p:cNvPr id="3309" name="Oval 237"/>
          <p:cNvSpPr>
            <a:spLocks noChangeArrowheads="1"/>
          </p:cNvSpPr>
          <p:nvPr/>
        </p:nvSpPr>
        <p:spPr bwMode="auto">
          <a:xfrm>
            <a:off x="609600" y="6248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0" name="Oval 238"/>
          <p:cNvSpPr>
            <a:spLocks noChangeArrowheads="1"/>
          </p:cNvSpPr>
          <p:nvPr/>
        </p:nvSpPr>
        <p:spPr bwMode="auto">
          <a:xfrm>
            <a:off x="2209800" y="4724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1" name="Oval 239"/>
          <p:cNvSpPr>
            <a:spLocks noChangeArrowheads="1"/>
          </p:cNvSpPr>
          <p:nvPr/>
        </p:nvSpPr>
        <p:spPr bwMode="auto">
          <a:xfrm>
            <a:off x="3733800" y="3200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2" name="Oval 240"/>
          <p:cNvSpPr>
            <a:spLocks noChangeArrowheads="1"/>
          </p:cNvSpPr>
          <p:nvPr/>
        </p:nvSpPr>
        <p:spPr bwMode="auto">
          <a:xfrm>
            <a:off x="1371600" y="5486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3" name="Oval 241"/>
          <p:cNvSpPr>
            <a:spLocks noChangeArrowheads="1"/>
          </p:cNvSpPr>
          <p:nvPr/>
        </p:nvSpPr>
        <p:spPr bwMode="auto">
          <a:xfrm>
            <a:off x="2971800" y="3962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4" name="Oval 242"/>
          <p:cNvSpPr>
            <a:spLocks noChangeArrowheads="1"/>
          </p:cNvSpPr>
          <p:nvPr/>
        </p:nvSpPr>
        <p:spPr bwMode="auto">
          <a:xfrm>
            <a:off x="609600" y="45720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5" name="Oval 243"/>
          <p:cNvSpPr>
            <a:spLocks noChangeArrowheads="1"/>
          </p:cNvSpPr>
          <p:nvPr/>
        </p:nvSpPr>
        <p:spPr bwMode="auto">
          <a:xfrm>
            <a:off x="1371600" y="41148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6" name="Oval 244"/>
          <p:cNvSpPr>
            <a:spLocks noChangeArrowheads="1"/>
          </p:cNvSpPr>
          <p:nvPr/>
        </p:nvSpPr>
        <p:spPr bwMode="auto">
          <a:xfrm>
            <a:off x="2209800" y="3581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7" name="Oval 245"/>
          <p:cNvSpPr>
            <a:spLocks noChangeArrowheads="1"/>
          </p:cNvSpPr>
          <p:nvPr/>
        </p:nvSpPr>
        <p:spPr bwMode="auto">
          <a:xfrm>
            <a:off x="2971800" y="29718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8" name="Oval 246"/>
          <p:cNvSpPr>
            <a:spLocks noChangeArrowheads="1"/>
          </p:cNvSpPr>
          <p:nvPr/>
        </p:nvSpPr>
        <p:spPr bwMode="auto">
          <a:xfrm>
            <a:off x="3733800" y="25146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19" name="Oval 247"/>
          <p:cNvSpPr>
            <a:spLocks noChangeArrowheads="1"/>
          </p:cNvSpPr>
          <p:nvPr/>
        </p:nvSpPr>
        <p:spPr bwMode="auto">
          <a:xfrm>
            <a:off x="4495800" y="23622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0" name="Oval 248"/>
          <p:cNvSpPr>
            <a:spLocks noChangeArrowheads="1"/>
          </p:cNvSpPr>
          <p:nvPr/>
        </p:nvSpPr>
        <p:spPr bwMode="auto">
          <a:xfrm>
            <a:off x="4495800" y="19812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1" name="Oval 249"/>
          <p:cNvSpPr>
            <a:spLocks noChangeArrowheads="1"/>
          </p:cNvSpPr>
          <p:nvPr/>
        </p:nvSpPr>
        <p:spPr bwMode="auto">
          <a:xfrm>
            <a:off x="5257800" y="1676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2" name="Oval 250"/>
          <p:cNvSpPr>
            <a:spLocks noChangeArrowheads="1"/>
          </p:cNvSpPr>
          <p:nvPr/>
        </p:nvSpPr>
        <p:spPr bwMode="auto">
          <a:xfrm>
            <a:off x="5334000" y="1676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3" name="Oval 251"/>
          <p:cNvSpPr>
            <a:spLocks noChangeArrowheads="1"/>
          </p:cNvSpPr>
          <p:nvPr/>
        </p:nvSpPr>
        <p:spPr bwMode="auto">
          <a:xfrm>
            <a:off x="5257800" y="1600200"/>
            <a:ext cx="228600" cy="228600"/>
          </a:xfrm>
          <a:prstGeom prst="ellipse">
            <a:avLst/>
          </a:prstGeom>
          <a:solidFill>
            <a:srgbClr val="800080"/>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4" name="Oval 252"/>
          <p:cNvSpPr>
            <a:spLocks noChangeArrowheads="1"/>
          </p:cNvSpPr>
          <p:nvPr/>
        </p:nvSpPr>
        <p:spPr bwMode="auto">
          <a:xfrm>
            <a:off x="6096000" y="914400"/>
            <a:ext cx="152400" cy="152400"/>
          </a:xfrm>
          <a:prstGeom prst="ellipse">
            <a:avLst/>
          </a:prstGeom>
          <a:solidFill>
            <a:srgbClr val="EF2E07"/>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
        <p:nvSpPr>
          <p:cNvPr id="3325" name="Oval 253"/>
          <p:cNvSpPr>
            <a:spLocks noChangeArrowheads="1"/>
          </p:cNvSpPr>
          <p:nvPr/>
        </p:nvSpPr>
        <p:spPr bwMode="auto">
          <a:xfrm flipH="1">
            <a:off x="6096000" y="1295400"/>
            <a:ext cx="152400" cy="152400"/>
          </a:xfrm>
          <a:prstGeom prst="ellipse">
            <a:avLst/>
          </a:prstGeom>
          <a:solidFill>
            <a:schemeClr val="accent2"/>
          </a:solidFill>
          <a:ln w="9525">
            <a:solidFill>
              <a:schemeClr val="tx1"/>
            </a:solidFill>
            <a:round/>
            <a:headEnd/>
            <a:tailEnd/>
          </a:ln>
        </p:spPr>
        <p:txBody>
          <a:bodyPr wrap="none" anchor="ctr"/>
          <a:lstStyle/>
          <a:p>
            <a:endParaRPr lang="en-US">
              <a:ea typeface="ヒラギノ角ゴ Pro W3" charset="0"/>
              <a:cs typeface="ヒラギノ角ゴ Pro W3" charset="0"/>
            </a:endParaRPr>
          </a:p>
        </p:txBody>
      </p:sp>
    </p:spTree>
    <p:custDataLst>
      <p:tags r:id="rId1"/>
    </p:custDataLst>
    <p:extLst>
      <p:ext uri="{BB962C8B-B14F-4D97-AF65-F5344CB8AC3E}">
        <p14:creationId xmlns:p14="http://schemas.microsoft.com/office/powerpoint/2010/main" val="27043814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1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1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1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1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1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319"/>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20"/>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32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22"/>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323"/>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324"/>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9" grpId="0" animBg="1"/>
      <p:bldP spid="3310" grpId="0" animBg="1"/>
      <p:bldP spid="3311" grpId="0" animBg="1"/>
      <p:bldP spid="3312" grpId="0" animBg="1"/>
      <p:bldP spid="3313" grpId="0" animBg="1"/>
      <p:bldP spid="3314" grpId="0" animBg="1"/>
      <p:bldP spid="3315" grpId="0" animBg="1"/>
      <p:bldP spid="3316" grpId="0" animBg="1"/>
      <p:bldP spid="3317" grpId="0" animBg="1"/>
      <p:bldP spid="3318" grpId="0" animBg="1"/>
      <p:bldP spid="3319" grpId="0" animBg="1"/>
      <p:bldP spid="3320" grpId="0" animBg="1"/>
      <p:bldP spid="3321" grpId="0" animBg="1"/>
      <p:bldP spid="3322" grpId="0" animBg="1"/>
      <p:bldP spid="3323" grpId="0" animBg="1"/>
      <p:bldP spid="3324" grpId="0" animBg="1"/>
      <p:bldP spid="332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6.5|7|2.8|3"/>
</p:tagLst>
</file>

<file path=ppt/tags/tag2.xml><?xml version="1.0" encoding="utf-8"?>
<p:tagLst xmlns:a="http://schemas.openxmlformats.org/drawingml/2006/main" xmlns:r="http://schemas.openxmlformats.org/officeDocument/2006/relationships" xmlns:p="http://schemas.openxmlformats.org/presentationml/2006/main">
  <p:tag name="TIMING" val="|5.7|23.4"/>
</p:tagLst>
</file>

<file path=ppt/tags/tag3.xml><?xml version="1.0" encoding="utf-8"?>
<p:tagLst xmlns:a="http://schemas.openxmlformats.org/drawingml/2006/main" xmlns:r="http://schemas.openxmlformats.org/officeDocument/2006/relationships" xmlns:p="http://schemas.openxmlformats.org/presentationml/2006/main">
  <p:tag name="TIMING" val="|26.9|25.9|19|15.4|15.4|17.5|14.2|13.1|15.8|15.8|5.7|10.4|7.6|10.6|5.1"/>
</p:tagLst>
</file>

<file path=ppt/theme/theme1.xml><?xml version="1.0" encoding="utf-8"?>
<a:theme xmlns:a="http://schemas.openxmlformats.org/drawingml/2006/main" name="Default Them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TotalTime>
  <Words>486</Words>
  <Application>Microsoft Macintosh PowerPoint</Application>
  <PresentationFormat>On-screen Show (4:3)</PresentationFormat>
  <Paragraphs>99</Paragraphs>
  <Slides>4</Slides>
  <Notes>3</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Default Theme</vt:lpstr>
      <vt:lpstr>Animated slides for teachers from Dollar Deals/Conceptual Algebra</vt:lpstr>
      <vt:lpstr>PowerPoint Presentation</vt:lpstr>
      <vt:lpstr>PowerPoint Presentation</vt:lpstr>
      <vt:lpstr>PowerPoint Presentation</vt:lpstr>
    </vt:vector>
  </TitlesOfParts>
  <Company>ncsu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Faulkner</dc:creator>
  <cp:lastModifiedBy>Valerie Faulkner</cp:lastModifiedBy>
  <cp:revision>2</cp:revision>
  <dcterms:created xsi:type="dcterms:W3CDTF">2012-10-25T22:00:58Z</dcterms:created>
  <dcterms:modified xsi:type="dcterms:W3CDTF">2012-10-25T22:02:43Z</dcterms:modified>
</cp:coreProperties>
</file>