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2" name="Shape 10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hor and Date"/>
          <p:cNvSpPr txBox="1"/>
          <p:nvPr>
            <p:ph type="body" sz="quarter" idx="13" hasCustomPrompt="1"/>
          </p:nvPr>
        </p:nvSpPr>
        <p:spPr>
          <a:xfrm>
            <a:off x="450502" y="5304698"/>
            <a:ext cx="8239127" cy="238868"/>
          </a:xfrm>
          <a:prstGeom prst="rect">
            <a:avLst/>
          </a:prstGeom>
          <a:ln w="3175"/>
        </p:spPr>
        <p:txBody>
          <a:bodyPr lIns="17144" tIns="17144" rIns="17144" bIns="17144"/>
          <a:lstStyle>
            <a:lvl1pPr marL="0" indent="0" defTabSz="338454">
              <a:spcBef>
                <a:spcPts val="0"/>
              </a:spcBef>
              <a:buSzTx/>
              <a:buFontTx/>
              <a:buNone/>
              <a:defRPr b="1" sz="147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93" name="Presentation Title"/>
          <p:cNvSpPr txBox="1"/>
          <p:nvPr>
            <p:ph type="title" hasCustomPrompt="1"/>
          </p:nvPr>
        </p:nvSpPr>
        <p:spPr>
          <a:xfrm>
            <a:off x="452436" y="1822871"/>
            <a:ext cx="8239127" cy="1743076"/>
          </a:xfrm>
          <a:prstGeom prst="rect">
            <a:avLst/>
          </a:prstGeom>
        </p:spPr>
        <p:txBody>
          <a:bodyPr lIns="19050" tIns="19050" rIns="19050" bIns="19050" anchor="b"/>
          <a:lstStyle>
            <a:lvl1pPr algn="l" defTabSz="1219169">
              <a:lnSpc>
                <a:spcPct val="80000"/>
              </a:lnSpc>
              <a:defRPr b="1" spc="-116" sz="5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94" name="Body Level One…"/>
          <p:cNvSpPr txBox="1"/>
          <p:nvPr>
            <p:ph type="body" sz="quarter" idx="1" hasCustomPrompt="1"/>
          </p:nvPr>
        </p:nvSpPr>
        <p:spPr>
          <a:xfrm>
            <a:off x="450503" y="3565946"/>
            <a:ext cx="8239126" cy="714376"/>
          </a:xfrm>
          <a:prstGeom prst="rect">
            <a:avLst/>
          </a:prstGeom>
        </p:spPr>
        <p:txBody>
          <a:bodyPr lIns="19050" tIns="19050" rIns="19050" bIns="19050"/>
          <a:lstStyle>
            <a:lvl1pPr marL="0" indent="0" defTabSz="412750">
              <a:spcBef>
                <a:spcPts val="0"/>
              </a:spcBef>
              <a:buSzTx/>
              <a:buFontTx/>
              <a:buNone/>
              <a:defRPr b="1"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defTabSz="412750">
              <a:spcBef>
                <a:spcPts val="0"/>
              </a:spcBef>
              <a:buSzTx/>
              <a:buFontTx/>
              <a:buNone/>
              <a:defRPr b="1"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defTabSz="412750">
              <a:spcBef>
                <a:spcPts val="0"/>
              </a:spcBef>
              <a:buSzTx/>
              <a:buFontTx/>
              <a:buNone/>
              <a:defRPr b="1"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defTabSz="412750">
              <a:spcBef>
                <a:spcPts val="0"/>
              </a:spcBef>
              <a:buSzTx/>
              <a:buFontTx/>
              <a:buNone/>
              <a:defRPr b="1"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defTabSz="412750">
              <a:spcBef>
                <a:spcPts val="0"/>
              </a:spcBef>
              <a:buSzTx/>
              <a:buFontTx/>
              <a:buNone/>
              <a:defRPr b="1"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xfrm>
            <a:off x="4480705" y="5728499"/>
            <a:ext cx="177903" cy="174601"/>
          </a:xfrm>
          <a:prstGeom prst="rect">
            <a:avLst/>
          </a:prstGeom>
        </p:spPr>
        <p:txBody>
          <a:bodyPr lIns="19050" tIns="19050" rIns="19050" bIns="19050" anchor="b"/>
          <a:lstStyle>
            <a:lvl1pPr algn="ctr" defTabSz="292100"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Table 2"/>
          <p:cNvGraphicFramePr/>
          <p:nvPr/>
        </p:nvGraphicFramePr>
        <p:xfrm>
          <a:off x="189234" y="4088962"/>
          <a:ext cx="8765541" cy="2311839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1764775"/>
                <a:gridCol w="3062834"/>
                <a:gridCol w="3937930"/>
              </a:tblGrid>
              <a:tr h="693551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Subitizing Level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Key Messages and 
Student response expectations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Critical Learning Phases (KR)/Learning Tractories (C&amp;S)/Standards (CCSS-M)/ Key Learnings (VF or citation)</a:t>
                      </a:r>
                    </a:p>
                  </a:txBody>
                  <a:tcPr marL="0" marR="0" marT="0" marB="0" anchor="t" anchorCtr="0" horzOverflow="overflow"/>
                </a:tc>
              </a:tr>
              <a:tr h="1618287"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t>Perceptual 1</a:t>
                      </a:r>
                    </a:p>
                    <a:p>
                      <a:pPr algn="ctr">
                        <a:defRPr sz="1400"/>
                      </a:pPr>
                      <a:r>
                        <a:t> </a:t>
                      </a:r>
                    </a:p>
                    <a:p>
                      <a:pPr algn="ctr">
                        <a:defRPr sz="1400"/>
                      </a:pPr>
                      <a:r>
                        <a:t>0-3 One Card at a time</a:t>
                      </a:r>
                    </a:p>
                    <a:p>
                      <a:pPr algn="ctr">
                        <a:defRPr sz="1400"/>
                      </a:pPr>
                      <a:r>
                        <a:t>Various patterns</a:t>
                      </a:r>
                    </a:p>
                    <a:p>
                      <a:pPr algn="ctr">
                        <a:defRPr sz="1400"/>
                      </a:pPr>
                      <a:r>
                        <a:t> 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1" sz="1400"/>
                      </a:pPr>
                      <a:r>
                        <a:t>How did you do that so fast?!</a:t>
                      </a:r>
                    </a:p>
                    <a:p>
                      <a:pPr algn="l">
                        <a:defRPr sz="1400"/>
                      </a:pPr>
                      <a:r>
                        <a:t>        </a:t>
                      </a:r>
                      <a:r>
                        <a:rPr i="1"/>
                        <a:t>I just saw it</a:t>
                      </a:r>
                      <a:endParaRPr i="1"/>
                    </a:p>
                    <a:p>
                      <a:pPr algn="l">
                        <a:defRPr b="1" sz="1400"/>
                      </a:pPr>
                    </a:p>
                    <a:p>
                      <a:pPr algn="l">
                        <a:defRPr b="1" sz="1400"/>
                      </a:pPr>
                      <a:r>
                        <a:t>There’s no way you had time to count!</a:t>
                      </a:r>
                    </a:p>
                    <a:p>
                      <a:pPr algn="l">
                        <a:defRPr b="1" sz="1400"/>
                      </a:pPr>
                    </a:p>
                    <a:p>
                      <a:pPr algn="l">
                        <a:defRPr b="1" sz="1400"/>
                      </a:pPr>
                      <a:r>
                        <a:t>Is this still 3 even though it looks different?</a:t>
                      </a:r>
                    </a:p>
                    <a:p>
                      <a:pPr algn="l">
                        <a:defRPr i="1" sz="1400"/>
                      </a:pPr>
                      <a:r>
                        <a:t>Numbers can look different and have same value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Perceptual Subitizer to 3 (C&amp;S)</a:t>
                      </a:r>
                    </a:p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Sees number patterns up to 3 (KR)</a:t>
                      </a:r>
                    </a:p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Cardinality of a set can be accessed without counting (VF)</a:t>
                      </a:r>
                    </a:p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Conservation of Number (C&amp;S, KR)</a:t>
                      </a:r>
                    </a:p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Different form of number (Ma, VF)</a:t>
                      </a:r>
                    </a:p>
                  </a:txBody>
                  <a:tcPr marL="0" marR="0" marT="0" marB="0" anchor="t" anchorCtr="0" horzOverflow="overflow"/>
                </a:tc>
              </a:tr>
            </a:tbl>
          </a:graphicData>
        </a:graphic>
      </p:graphicFrame>
      <p:sp>
        <p:nvSpPr>
          <p:cNvPr id="105" name="Rectangle 3"/>
          <p:cNvSpPr txBox="1"/>
          <p:nvPr/>
        </p:nvSpPr>
        <p:spPr>
          <a:xfrm>
            <a:off x="1862681" y="76199"/>
            <a:ext cx="5418644" cy="325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200">
                <a:ln w="17780" cap="flat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515151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sx="100000" sy="100000" kx="0" ky="0" algn="b" rotWithShape="0" blurRad="50800" dist="0" dir="0">
                    <a:srgbClr val="000000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Perceptual</a:t>
            </a:r>
          </a:p>
          <a:p>
            <a:pPr algn="ctr">
              <a:defRPr sz="7200">
                <a:ln w="17780" cap="flat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515151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sx="100000" sy="100000" kx="0" ky="0" algn="b" rotWithShape="0" blurRad="50800" dist="0" dir="0">
                    <a:srgbClr val="000000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Subitizing!!!</a:t>
            </a:r>
          </a:p>
          <a:p>
            <a:pPr algn="ctr">
              <a:defRPr sz="7200">
                <a:ln w="17780" cap="flat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515151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sx="100000" sy="100000" kx="0" ky="0" algn="b" rotWithShape="0" blurRad="50800" dist="0" dir="0">
                    <a:srgbClr val="000000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0 - 3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Faulkner 5/11/20.     Slides based on Faulkner, Ainslie 2017"/>
          <p:cNvSpPr txBox="1"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Faulkner 5/11/20.     Slides based on Faulkner, Ainslie 2017</a:t>
            </a:r>
          </a:p>
        </p:txBody>
      </p:sp>
      <p:sp>
        <p:nvSpPr>
          <p:cNvPr id="108" name="0-3, Define Explain Subitizing/Conservation of Number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346709">
              <a:defRPr sz="2184"/>
            </a:pPr>
            <a:r>
              <a:t>0-3, Define Explain Subitizing/Conservation of Number</a:t>
            </a:r>
          </a:p>
          <a:p>
            <a:pPr defTabSz="346709">
              <a:defRPr sz="2184"/>
            </a:pPr>
            <a:r>
              <a:t>You just saw it! Your brain just knew! How can they both be 3?</a:t>
            </a:r>
          </a:p>
        </p:txBody>
      </p:sp>
      <p:sp>
        <p:nvSpPr>
          <p:cNvPr id="109" name="Text"/>
          <p:cNvSpPr txBox="1"/>
          <p:nvPr/>
        </p:nvSpPr>
        <p:spPr>
          <a:xfrm>
            <a:off x="4543425" y="3359150"/>
            <a:ext cx="127000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defTabSz="228600">
              <a:defRPr sz="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sp>
        <p:nvSpPr>
          <p:cNvPr id="110" name="Practice Video - I talk and ask."/>
          <p:cNvSpPr txBox="1"/>
          <p:nvPr/>
        </p:nvSpPr>
        <p:spPr>
          <a:xfrm>
            <a:off x="363536" y="-189774"/>
            <a:ext cx="8239127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b">
            <a:normAutofit fontScale="100000" lnSpcReduction="0"/>
          </a:bodyPr>
          <a:lstStyle>
            <a:lvl1pPr defTabSz="1219169">
              <a:lnSpc>
                <a:spcPct val="80000"/>
              </a:lnSpc>
              <a:defRPr b="1" spc="-116" sz="5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Practice Video - I talk and ask.</a:t>
            </a:r>
          </a:p>
        </p:txBody>
      </p:sp>
      <p:sp>
        <p:nvSpPr>
          <p:cNvPr id="111" name="Subitizing P1 Set 2"/>
          <p:cNvSpPr txBox="1"/>
          <p:nvPr/>
        </p:nvSpPr>
        <p:spPr>
          <a:xfrm>
            <a:off x="452436" y="1822871"/>
            <a:ext cx="8239127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b">
            <a:normAutofit fontScale="100000" lnSpcReduction="0"/>
          </a:bodyPr>
          <a:lstStyle>
            <a:lvl1pPr defTabSz="1219169">
              <a:lnSpc>
                <a:spcPct val="80000"/>
              </a:lnSpc>
              <a:defRPr b="1" spc="-116" sz="5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Subitizing P1 Set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aulkner 4/20/20.     Slides based on Faulkner, Ainslie 2017"/>
          <p:cNvSpPr txBox="1"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Faulkner 4/20/20.     Slides based on Faulkner, Ainslie 2017</a:t>
            </a:r>
          </a:p>
        </p:txBody>
      </p:sp>
      <p:sp>
        <p:nvSpPr>
          <p:cNvPr id="114" name="Subitizing P1 Set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Subitizing P1 Set 2</a:t>
            </a:r>
          </a:p>
        </p:txBody>
      </p:sp>
      <p:sp>
        <p:nvSpPr>
          <p:cNvPr id="115" name="0-3, Define Explain Subitizing/Conservation of Number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346709">
              <a:defRPr sz="2184"/>
            </a:pPr>
            <a:r>
              <a:t>0-3, Define Explain Subitizing/Conservation of Number</a:t>
            </a:r>
          </a:p>
          <a:p>
            <a:pPr defTabSz="346709">
              <a:defRPr sz="2184"/>
            </a:pPr>
            <a:r>
              <a:t>You just saw it! Your brain just knew! How can they both be 3?</a:t>
            </a:r>
          </a:p>
        </p:txBody>
      </p:sp>
      <p:sp>
        <p:nvSpPr>
          <p:cNvPr id="116" name="Text"/>
          <p:cNvSpPr txBox="1"/>
          <p:nvPr/>
        </p:nvSpPr>
        <p:spPr>
          <a:xfrm>
            <a:off x="4543425" y="3359150"/>
            <a:ext cx="127000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defTabSz="228600">
              <a:defRPr sz="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sp>
        <p:nvSpPr>
          <p:cNvPr id="117" name="Live Action -I set the pace, but you can also pause."/>
          <p:cNvSpPr txBox="1"/>
          <p:nvPr/>
        </p:nvSpPr>
        <p:spPr>
          <a:xfrm>
            <a:off x="452436" y="527471"/>
            <a:ext cx="8239128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b">
            <a:normAutofit fontScale="100000" lnSpcReduction="0"/>
          </a:bodyPr>
          <a:lstStyle>
            <a:lvl1pPr defTabSz="1109444">
              <a:lnSpc>
                <a:spcPct val="80000"/>
              </a:lnSpc>
              <a:defRPr b="1" spc="-105" sz="5278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Live Action -I set the pace, but you can also pause.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2"/>
          <p:cNvSpPr/>
          <p:nvPr/>
        </p:nvSpPr>
        <p:spPr>
          <a:xfrm>
            <a:off x="4012565" y="2869881"/>
            <a:ext cx="1118871" cy="1118238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val 7"/>
          <p:cNvSpPr/>
          <p:nvPr/>
        </p:nvSpPr>
        <p:spPr>
          <a:xfrm>
            <a:off x="5059045" y="287654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3" name="Oval 8"/>
          <p:cNvSpPr/>
          <p:nvPr/>
        </p:nvSpPr>
        <p:spPr>
          <a:xfrm>
            <a:off x="5052695" y="1777364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Oval 1"/>
          <p:cNvSpPr/>
          <p:nvPr/>
        </p:nvSpPr>
        <p:spPr>
          <a:xfrm>
            <a:off x="990600" y="838199"/>
            <a:ext cx="1118870" cy="1118238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Oval 1"/>
          <p:cNvSpPr/>
          <p:nvPr/>
        </p:nvSpPr>
        <p:spPr>
          <a:xfrm>
            <a:off x="2740977" y="2061845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0" name="Oval 2"/>
          <p:cNvSpPr/>
          <p:nvPr/>
        </p:nvSpPr>
        <p:spPr>
          <a:xfrm>
            <a:off x="3984942" y="2883535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1" name="Oval 3"/>
          <p:cNvSpPr/>
          <p:nvPr/>
        </p:nvSpPr>
        <p:spPr>
          <a:xfrm>
            <a:off x="5284151" y="3677920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" name="Table 1"/>
          <p:cNvGraphicFramePr/>
          <p:nvPr/>
        </p:nvGraphicFramePr>
        <p:xfrm>
          <a:off x="2028825" y="3249771"/>
          <a:ext cx="5086350" cy="1"/>
        </p:xfrm>
        <a:graphic xmlns:a="http://schemas.openxmlformats.org/drawingml/2006/main">
          <a:graphicData uri="http://schemas.openxmlformats.org/drawingml/2006/table">
            <a:tbl>
              <a:tblPr firstCol="1" firstRow="0" lastCol="0" lastRow="0" bandCol="0" bandRow="0" rtl="0">
                <a:tableStyleId>{4C3C2611-4C71-4FC5-86AE-919BDF0F9419}</a:tableStyleId>
              </a:tblPr>
              <a:tblGrid>
                <a:gridCol w="1017270"/>
                <a:gridCol w="1017270"/>
                <a:gridCol w="1017270"/>
                <a:gridCol w="1017270"/>
                <a:gridCol w="1017270"/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5" name="Oval 2"/>
          <p:cNvSpPr/>
          <p:nvPr/>
        </p:nvSpPr>
        <p:spPr>
          <a:xfrm rot="10800000">
            <a:off x="2133600" y="3429000"/>
            <a:ext cx="787400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6" name="Oval 3"/>
          <p:cNvSpPr/>
          <p:nvPr/>
        </p:nvSpPr>
        <p:spPr>
          <a:xfrm rot="10800000">
            <a:off x="3192315" y="34290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Table 1"/>
          <p:cNvGraphicFramePr/>
          <p:nvPr/>
        </p:nvGraphicFramePr>
        <p:xfrm>
          <a:off x="2028825" y="3249771"/>
          <a:ext cx="5086350" cy="1"/>
        </p:xfrm>
        <a:graphic xmlns:a="http://schemas.openxmlformats.org/drawingml/2006/main">
          <a:graphicData uri="http://schemas.openxmlformats.org/drawingml/2006/table">
            <a:tbl>
              <a:tblPr firstCol="1" firstRow="0" lastCol="0" lastRow="0" bandCol="0" bandRow="0" rtl="0">
                <a:tableStyleId>{4C3C2611-4C71-4FC5-86AE-919BDF0F9419}</a:tableStyleId>
              </a:tblPr>
              <a:tblGrid>
                <a:gridCol w="1017270"/>
                <a:gridCol w="1017270"/>
                <a:gridCol w="1017270"/>
                <a:gridCol w="1017270"/>
                <a:gridCol w="1017270"/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Table 11"/>
          <p:cNvGraphicFramePr/>
          <p:nvPr/>
        </p:nvGraphicFramePr>
        <p:xfrm>
          <a:off x="2028825" y="3249771"/>
          <a:ext cx="5086350" cy="1"/>
        </p:xfrm>
        <a:graphic xmlns:a="http://schemas.openxmlformats.org/drawingml/2006/main">
          <a:graphicData uri="http://schemas.openxmlformats.org/drawingml/2006/table">
            <a:tbl>
              <a:tblPr firstCol="1" firstRow="0" lastCol="0" lastRow="0" bandCol="0" bandRow="0" rtl="0">
                <a:tableStyleId>{4C3C2611-4C71-4FC5-86AE-919BDF0F9419}</a:tableStyleId>
              </a:tblPr>
              <a:tblGrid>
                <a:gridCol w="1017270"/>
                <a:gridCol w="1017270"/>
                <a:gridCol w="1017270"/>
                <a:gridCol w="1017270"/>
                <a:gridCol w="1017270"/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100"/>
                        <a:t> 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3" name="Oval 12"/>
          <p:cNvSpPr/>
          <p:nvPr/>
        </p:nvSpPr>
        <p:spPr>
          <a:xfrm rot="10800000">
            <a:off x="3192315" y="3429000"/>
            <a:ext cx="787401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4" name="Oval 13"/>
          <p:cNvSpPr/>
          <p:nvPr/>
        </p:nvSpPr>
        <p:spPr>
          <a:xfrm rot="10800000">
            <a:off x="4191000" y="3429001"/>
            <a:ext cx="787400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5" name="Oval 14"/>
          <p:cNvSpPr/>
          <p:nvPr/>
        </p:nvSpPr>
        <p:spPr>
          <a:xfrm rot="10800000">
            <a:off x="2209800" y="3429001"/>
            <a:ext cx="787400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Oval 1"/>
          <p:cNvSpPr/>
          <p:nvPr/>
        </p:nvSpPr>
        <p:spPr>
          <a:xfrm>
            <a:off x="3232785" y="2870199"/>
            <a:ext cx="1118871" cy="1118238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9" name="Oval 2"/>
          <p:cNvSpPr/>
          <p:nvPr/>
        </p:nvSpPr>
        <p:spPr>
          <a:xfrm>
            <a:off x="4792345" y="2869564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Oval 1"/>
          <p:cNvSpPr/>
          <p:nvPr/>
        </p:nvSpPr>
        <p:spPr>
          <a:xfrm>
            <a:off x="3886200" y="5029199"/>
            <a:ext cx="1118870" cy="1118238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Oval 1"/>
          <p:cNvSpPr/>
          <p:nvPr/>
        </p:nvSpPr>
        <p:spPr>
          <a:xfrm>
            <a:off x="7467600" y="5105399"/>
            <a:ext cx="1118870" cy="1118238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3"/>
          <p:cNvGrpSpPr/>
          <p:nvPr/>
        </p:nvGrpSpPr>
        <p:grpSpPr>
          <a:xfrm>
            <a:off x="4034155" y="512444"/>
            <a:ext cx="1052831" cy="3382648"/>
            <a:chOff x="0" y="0"/>
            <a:chExt cx="1052829" cy="3382647"/>
          </a:xfrm>
        </p:grpSpPr>
        <p:sp>
          <p:nvSpPr>
            <p:cNvPr id="158" name="Oval 4"/>
            <p:cNvSpPr/>
            <p:nvPr/>
          </p:nvSpPr>
          <p:spPr>
            <a:xfrm rot="10800000">
              <a:off x="0" y="-1"/>
              <a:ext cx="1037067" cy="104977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9" name="Oval 5"/>
            <p:cNvSpPr/>
            <p:nvPr/>
          </p:nvSpPr>
          <p:spPr>
            <a:xfrm rot="10800000">
              <a:off x="0" y="1150671"/>
              <a:ext cx="1037067" cy="104977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0" name="Oval 6"/>
            <p:cNvSpPr/>
            <p:nvPr/>
          </p:nvSpPr>
          <p:spPr>
            <a:xfrm rot="10800000">
              <a:off x="15763" y="2332869"/>
              <a:ext cx="1037068" cy="104977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Oval 1"/>
          <p:cNvSpPr/>
          <p:nvPr/>
        </p:nvSpPr>
        <p:spPr>
          <a:xfrm rot="16200000">
            <a:off x="5430201" y="2896552"/>
            <a:ext cx="1036957" cy="104965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5" name="Oval 2"/>
          <p:cNvSpPr/>
          <p:nvPr/>
        </p:nvSpPr>
        <p:spPr>
          <a:xfrm rot="16200000">
            <a:off x="4065587" y="2896552"/>
            <a:ext cx="1036957" cy="104965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6" name="Oval 3"/>
          <p:cNvSpPr/>
          <p:nvPr/>
        </p:nvSpPr>
        <p:spPr>
          <a:xfrm rot="16200000">
            <a:off x="2676842" y="2911792"/>
            <a:ext cx="1036957" cy="104965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oup 3"/>
          <p:cNvGrpSpPr/>
          <p:nvPr/>
        </p:nvGrpSpPr>
        <p:grpSpPr>
          <a:xfrm>
            <a:off x="4034155" y="512444"/>
            <a:ext cx="1052831" cy="3382648"/>
            <a:chOff x="0" y="0"/>
            <a:chExt cx="1052829" cy="3382647"/>
          </a:xfrm>
        </p:grpSpPr>
        <p:sp>
          <p:nvSpPr>
            <p:cNvPr id="169" name="Oval 4"/>
            <p:cNvSpPr/>
            <p:nvPr/>
          </p:nvSpPr>
          <p:spPr>
            <a:xfrm rot="10800000">
              <a:off x="0" y="-1"/>
              <a:ext cx="1037067" cy="104977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0" name="Oval 5"/>
            <p:cNvSpPr/>
            <p:nvPr/>
          </p:nvSpPr>
          <p:spPr>
            <a:xfrm rot="10800000">
              <a:off x="0" y="1150671"/>
              <a:ext cx="1037067" cy="104977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1" name="Oval 6"/>
            <p:cNvSpPr/>
            <p:nvPr/>
          </p:nvSpPr>
          <p:spPr>
            <a:xfrm rot="10800000">
              <a:off x="15763" y="2332869"/>
              <a:ext cx="1037068" cy="104977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Oval 1"/>
          <p:cNvSpPr/>
          <p:nvPr/>
        </p:nvSpPr>
        <p:spPr>
          <a:xfrm rot="16200000">
            <a:off x="451801" y="305752"/>
            <a:ext cx="1036957" cy="1049657"/>
          </a:xfrm>
          <a:prstGeom prst="ellipse">
            <a:avLst/>
          </a:prstGeom>
          <a:gradFill>
            <a:gsLst>
              <a:gs pos="0">
                <a:srgbClr val="C96D20"/>
              </a:gs>
              <a:gs pos="80000">
                <a:srgbClr val="FF9034"/>
              </a:gs>
              <a:gs pos="100000">
                <a:srgbClr val="FF9035"/>
              </a:gs>
            </a:gsLst>
            <a:lin ang="16200000"/>
          </a:gra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5" name="Oval 2"/>
          <p:cNvSpPr/>
          <p:nvPr/>
        </p:nvSpPr>
        <p:spPr>
          <a:xfrm rot="16200000">
            <a:off x="3327082" y="305752"/>
            <a:ext cx="1036957" cy="1049657"/>
          </a:xfrm>
          <a:prstGeom prst="ellipse">
            <a:avLst/>
          </a:prstGeom>
          <a:gradFill>
            <a:gsLst>
              <a:gs pos="0">
                <a:srgbClr val="C96D20"/>
              </a:gs>
              <a:gs pos="80000">
                <a:srgbClr val="FF9034"/>
              </a:gs>
              <a:gs pos="100000">
                <a:srgbClr val="FF9035"/>
              </a:gs>
            </a:gsLst>
            <a:lin ang="16200000"/>
          </a:gra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6" name="Oval 3"/>
          <p:cNvSpPr/>
          <p:nvPr/>
        </p:nvSpPr>
        <p:spPr>
          <a:xfrm rot="16200000">
            <a:off x="1889442" y="305752"/>
            <a:ext cx="1036957" cy="1049657"/>
          </a:xfrm>
          <a:prstGeom prst="ellipse">
            <a:avLst/>
          </a:prstGeom>
          <a:gradFill>
            <a:gsLst>
              <a:gs pos="0">
                <a:srgbClr val="C96D20"/>
              </a:gs>
              <a:gs pos="80000">
                <a:srgbClr val="FF9034"/>
              </a:gs>
              <a:gs pos="100000">
                <a:srgbClr val="FF9035"/>
              </a:gs>
            </a:gsLst>
            <a:lin ang="16200000"/>
          </a:gra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80" name="Group 3"/>
          <p:cNvGrpSpPr/>
          <p:nvPr/>
        </p:nvGrpSpPr>
        <p:grpSpPr>
          <a:xfrm>
            <a:off x="7806055" y="3154044"/>
            <a:ext cx="1052831" cy="3382648"/>
            <a:chOff x="0" y="0"/>
            <a:chExt cx="1052829" cy="3382647"/>
          </a:xfrm>
        </p:grpSpPr>
        <p:sp>
          <p:nvSpPr>
            <p:cNvPr id="177" name="Oval 4"/>
            <p:cNvSpPr/>
            <p:nvPr/>
          </p:nvSpPr>
          <p:spPr>
            <a:xfrm rot="10800000">
              <a:off x="0" y="-1"/>
              <a:ext cx="1037067" cy="104977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8" name="Oval 5"/>
            <p:cNvSpPr/>
            <p:nvPr/>
          </p:nvSpPr>
          <p:spPr>
            <a:xfrm rot="10800000">
              <a:off x="0" y="1150671"/>
              <a:ext cx="1037067" cy="104977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9" name="Oval 6"/>
            <p:cNvSpPr/>
            <p:nvPr/>
          </p:nvSpPr>
          <p:spPr>
            <a:xfrm rot="10800000">
              <a:off x="15763" y="2332869"/>
              <a:ext cx="1037068" cy="1049778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Oval 1"/>
          <p:cNvSpPr/>
          <p:nvPr/>
        </p:nvSpPr>
        <p:spPr>
          <a:xfrm>
            <a:off x="7391400" y="609599"/>
            <a:ext cx="1118870" cy="1118238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Oval 1"/>
          <p:cNvSpPr/>
          <p:nvPr/>
        </p:nvSpPr>
        <p:spPr>
          <a:xfrm>
            <a:off x="3322320" y="2377439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7" name="Oval 2"/>
          <p:cNvSpPr/>
          <p:nvPr/>
        </p:nvSpPr>
        <p:spPr>
          <a:xfrm>
            <a:off x="4702809" y="3362324"/>
            <a:ext cx="1118871" cy="1118238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Oval 1"/>
          <p:cNvSpPr/>
          <p:nvPr/>
        </p:nvSpPr>
        <p:spPr>
          <a:xfrm>
            <a:off x="3886200" y="457199"/>
            <a:ext cx="1118870" cy="1118238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val 1"/>
          <p:cNvSpPr/>
          <p:nvPr/>
        </p:nvSpPr>
        <p:spPr>
          <a:xfrm>
            <a:off x="3261042" y="2167572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4" name="Oval 2"/>
          <p:cNvSpPr/>
          <p:nvPr/>
        </p:nvSpPr>
        <p:spPr>
          <a:xfrm>
            <a:off x="3273742" y="3572192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5" name="Oval 3"/>
          <p:cNvSpPr/>
          <p:nvPr/>
        </p:nvSpPr>
        <p:spPr>
          <a:xfrm>
            <a:off x="4764087" y="2900363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Oval 1"/>
          <p:cNvSpPr/>
          <p:nvPr/>
        </p:nvSpPr>
        <p:spPr>
          <a:xfrm>
            <a:off x="3454400" y="2358707"/>
            <a:ext cx="1118870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9" name="Oval 2"/>
          <p:cNvSpPr/>
          <p:nvPr/>
        </p:nvSpPr>
        <p:spPr>
          <a:xfrm>
            <a:off x="4570729" y="3381057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2" name="Table 1"/>
          <p:cNvGraphicFramePr/>
          <p:nvPr/>
        </p:nvGraphicFramePr>
        <p:xfrm>
          <a:off x="2028825" y="3249771"/>
          <a:ext cx="5086350" cy="1"/>
        </p:xfrm>
        <a:graphic xmlns:a="http://schemas.openxmlformats.org/drawingml/2006/main">
          <a:graphicData uri="http://schemas.openxmlformats.org/drawingml/2006/table">
            <a:tbl>
              <a:tblPr firstCol="1" firstRow="0" lastCol="0" lastRow="0" bandCol="0" bandRow="0" rtl="0">
                <a:tableStyleId>{4C3C2611-4C71-4FC5-86AE-919BDF0F9419}</a:tableStyleId>
              </a:tblPr>
              <a:tblGrid>
                <a:gridCol w="1017270"/>
                <a:gridCol w="1017270"/>
                <a:gridCol w="1017270"/>
                <a:gridCol w="1017270"/>
                <a:gridCol w="1017270"/>
              </a:tblGrid>
              <a:tr h="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  <a:endParaRPr sz="1100"/>
                    </a:p>
                    <a:p>
                      <a:pPr algn="ctr">
                        <a:lnSpc>
                          <a:spcPct val="115000"/>
                        </a:lnSpc>
                        <a:defRPr sz="14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905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b="1" sz="1400"/>
                        <a:t> 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3" name="Oval 2"/>
          <p:cNvSpPr/>
          <p:nvPr/>
        </p:nvSpPr>
        <p:spPr>
          <a:xfrm rot="10800000">
            <a:off x="3559175" y="9969500"/>
            <a:ext cx="787400" cy="7874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4" name="Oval 3"/>
          <p:cNvSpPr/>
          <p:nvPr/>
        </p:nvSpPr>
        <p:spPr>
          <a:xfrm rot="10800000">
            <a:off x="2133598" y="3477490"/>
            <a:ext cx="788037" cy="787401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Oval 1"/>
          <p:cNvSpPr/>
          <p:nvPr/>
        </p:nvSpPr>
        <p:spPr>
          <a:xfrm>
            <a:off x="4011612" y="2132011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8" name="Oval 2"/>
          <p:cNvSpPr/>
          <p:nvPr/>
        </p:nvSpPr>
        <p:spPr>
          <a:xfrm>
            <a:off x="4013517" y="3607751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Oval 1"/>
          <p:cNvSpPr/>
          <p:nvPr/>
        </p:nvSpPr>
        <p:spPr>
          <a:xfrm>
            <a:off x="3260725" y="2868613"/>
            <a:ext cx="1118870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2" name="Oval 2"/>
          <p:cNvSpPr/>
          <p:nvPr/>
        </p:nvSpPr>
        <p:spPr>
          <a:xfrm>
            <a:off x="4764404" y="2871153"/>
            <a:ext cx="1118871" cy="1118237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" name="Table 2"/>
          <p:cNvGraphicFramePr/>
          <p:nvPr/>
        </p:nvGraphicFramePr>
        <p:xfrm>
          <a:off x="189234" y="4088962"/>
          <a:ext cx="8765541" cy="2311839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1764775"/>
                <a:gridCol w="3062834"/>
                <a:gridCol w="3937930"/>
              </a:tblGrid>
              <a:tr h="693551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Subitizing Level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Key Messages and 
Student response expectations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Critical Learning Phases (KR)/Learning Tractories (C&amp;S)/Standards (CCSS-M)/ Key Learnings (VF or citation)</a:t>
                      </a:r>
                    </a:p>
                  </a:txBody>
                  <a:tcPr marL="0" marR="0" marT="0" marB="0" anchor="t" anchorCtr="0" horzOverflow="overflow"/>
                </a:tc>
              </a:tr>
              <a:tr h="1618287"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t>Perceptual 1</a:t>
                      </a:r>
                    </a:p>
                    <a:p>
                      <a:pPr algn="ctr">
                        <a:defRPr sz="1400"/>
                      </a:pPr>
                      <a:r>
                        <a:t> </a:t>
                      </a:r>
                    </a:p>
                    <a:p>
                      <a:pPr algn="ctr">
                        <a:defRPr sz="1400"/>
                      </a:pPr>
                      <a:r>
                        <a:t>0-3 One Card at a time</a:t>
                      </a:r>
                    </a:p>
                    <a:p>
                      <a:pPr algn="ctr">
                        <a:defRPr sz="1400"/>
                      </a:pPr>
                      <a:r>
                        <a:t>Various patterns</a:t>
                      </a:r>
                    </a:p>
                    <a:p>
                      <a:pPr algn="ctr">
                        <a:defRPr sz="1400"/>
                      </a:pPr>
                      <a:r>
                        <a:t> 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1" sz="1400"/>
                      </a:pPr>
                      <a:r>
                        <a:t>How did you do that so fast?!</a:t>
                      </a:r>
                    </a:p>
                    <a:p>
                      <a:pPr algn="l">
                        <a:defRPr sz="1400"/>
                      </a:pPr>
                      <a:r>
                        <a:t>        </a:t>
                      </a:r>
                      <a:r>
                        <a:rPr i="1"/>
                        <a:t>I just saw it</a:t>
                      </a:r>
                      <a:endParaRPr i="1"/>
                    </a:p>
                    <a:p>
                      <a:pPr algn="l">
                        <a:defRPr b="1" sz="1400"/>
                      </a:pPr>
                    </a:p>
                    <a:p>
                      <a:pPr algn="l">
                        <a:defRPr b="1" sz="1400"/>
                      </a:pPr>
                      <a:r>
                        <a:t>There’s no way you had time to count!</a:t>
                      </a:r>
                    </a:p>
                    <a:p>
                      <a:pPr algn="l">
                        <a:defRPr b="1" sz="1400"/>
                      </a:pPr>
                    </a:p>
                    <a:p>
                      <a:pPr algn="l">
                        <a:defRPr b="1" sz="1400"/>
                      </a:pPr>
                      <a:r>
                        <a:t>Is this still 3 even though it looks different?</a:t>
                      </a:r>
                    </a:p>
                    <a:p>
                      <a:pPr algn="l">
                        <a:defRPr i="1" sz="1400"/>
                      </a:pPr>
                      <a:r>
                        <a:t>Numbers can look different and have same value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Perceptual Subitizer to 3 (C&amp;S)</a:t>
                      </a:r>
                    </a:p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Sees number patterns up to 3 (KR)</a:t>
                      </a:r>
                    </a:p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Cardinality of a set can be accessed without counting (VF)</a:t>
                      </a:r>
                    </a:p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Conservation of Number (C&amp;S, KR)</a:t>
                      </a:r>
                    </a:p>
                    <a:p>
                      <a:pPr marL="342900" indent="-166687" algn="l">
                        <a:buSzPct val="100000"/>
                        <a:buFont typeface="Symbol"/>
                        <a:buChar char="·"/>
                        <a:tabLst>
                          <a:tab pos="177800" algn="l"/>
                        </a:tabLst>
                        <a:defRPr sz="1400"/>
                      </a:pPr>
                      <a:r>
                        <a:t>Different form of number (Ma, VF)</a:t>
                      </a:r>
                    </a:p>
                  </a:txBody>
                  <a:tcPr marL="0" marR="0" marT="0" marB="0" anchor="t" anchorCtr="0" horzOverflow="overflow"/>
                </a:tc>
              </a:tr>
            </a:tbl>
          </a:graphicData>
        </a:graphic>
      </p:graphicFrame>
      <p:sp>
        <p:nvSpPr>
          <p:cNvPr id="216" name="Rectangle 3"/>
          <p:cNvSpPr txBox="1"/>
          <p:nvPr/>
        </p:nvSpPr>
        <p:spPr>
          <a:xfrm>
            <a:off x="1862681" y="76199"/>
            <a:ext cx="5418644" cy="325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7200">
                <a:ln w="17780" cap="flat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515151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sx="100000" sy="100000" kx="0" ky="0" algn="b" rotWithShape="0" blurRad="50800" dist="0" dir="0">
                    <a:srgbClr val="000000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Perceptual</a:t>
            </a:r>
          </a:p>
          <a:p>
            <a:pPr algn="ctr">
              <a:defRPr sz="7200">
                <a:ln w="17780" cap="flat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515151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sx="100000" sy="100000" kx="0" ky="0" algn="b" rotWithShape="0" blurRad="50800" dist="0" dir="0">
                    <a:srgbClr val="000000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Subitizing!!!</a:t>
            </a:r>
          </a:p>
          <a:p>
            <a:pPr algn="ctr">
              <a:defRPr sz="7200">
                <a:ln w="17780" cap="flat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515151"/>
                    </a:gs>
                    <a:gs pos="49000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sx="100000" sy="100000" kx="0" ky="0" algn="b" rotWithShape="0" blurRad="50800" dist="0" dir="0">
                    <a:srgbClr val="000000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0 - 3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Faulkner 5/11/20.     Slides based on Faulkner, Ainslie 2017"/>
          <p:cNvSpPr txBox="1"/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Faulkner 5/11/20.     Slides based on Faulkner, Ainslie 2017</a:t>
            </a:r>
          </a:p>
        </p:txBody>
      </p:sp>
      <p:sp>
        <p:nvSpPr>
          <p:cNvPr id="219" name="0-3, Define Explain Subitizing/Conservation of Number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346709">
              <a:defRPr sz="2184"/>
            </a:pPr>
            <a:r>
              <a:t>0-3, Define Explain Subitizing/Conservation of Number</a:t>
            </a:r>
          </a:p>
          <a:p>
            <a:pPr defTabSz="346709">
              <a:defRPr sz="2184"/>
            </a:pPr>
            <a:r>
              <a:t>You just saw it! Your brain just knew! How can they both be 3?</a:t>
            </a:r>
          </a:p>
        </p:txBody>
      </p:sp>
      <p:sp>
        <p:nvSpPr>
          <p:cNvPr id="220" name="Text"/>
          <p:cNvSpPr txBox="1"/>
          <p:nvPr/>
        </p:nvSpPr>
        <p:spPr>
          <a:xfrm>
            <a:off x="4543425" y="3359150"/>
            <a:ext cx="127000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defTabSz="228600">
              <a:defRPr sz="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sp>
        <p:nvSpPr>
          <p:cNvPr id="221" name="Live Action"/>
          <p:cNvSpPr txBox="1"/>
          <p:nvPr/>
        </p:nvSpPr>
        <p:spPr>
          <a:xfrm>
            <a:off x="363536" y="-189774"/>
            <a:ext cx="8239127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b">
            <a:normAutofit fontScale="100000" lnSpcReduction="0"/>
          </a:bodyPr>
          <a:lstStyle>
            <a:lvl1pPr defTabSz="1219169">
              <a:lnSpc>
                <a:spcPct val="80000"/>
              </a:lnSpc>
              <a:defRPr b="1" spc="-116" sz="5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Live Action</a:t>
            </a:r>
          </a:p>
        </p:txBody>
      </p:sp>
      <p:sp>
        <p:nvSpPr>
          <p:cNvPr id="222" name="Subitizing P1 Set 2"/>
          <p:cNvSpPr txBox="1"/>
          <p:nvPr/>
        </p:nvSpPr>
        <p:spPr>
          <a:xfrm>
            <a:off x="452436" y="1822871"/>
            <a:ext cx="8239127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b">
            <a:normAutofit fontScale="100000" lnSpcReduction="0"/>
          </a:bodyPr>
          <a:lstStyle>
            <a:lvl1pPr defTabSz="1219169">
              <a:lnSpc>
                <a:spcPct val="80000"/>
              </a:lnSpc>
              <a:defRPr b="1" spc="-116" sz="5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Subitizing P1 Set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