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48" r:id="rId3"/>
    <p:sldId id="257" r:id="rId4"/>
    <p:sldId id="258" r:id="rId5"/>
    <p:sldId id="293" r:id="rId6"/>
    <p:sldId id="294" r:id="rId7"/>
    <p:sldId id="287" r:id="rId8"/>
    <p:sldId id="309" r:id="rId9"/>
    <p:sldId id="308" r:id="rId10"/>
    <p:sldId id="260" r:id="rId11"/>
    <p:sldId id="259" r:id="rId12"/>
    <p:sldId id="301" r:id="rId13"/>
    <p:sldId id="300" r:id="rId14"/>
    <p:sldId id="313" r:id="rId15"/>
    <p:sldId id="306" r:id="rId16"/>
    <p:sldId id="307" r:id="rId17"/>
    <p:sldId id="352" r:id="rId18"/>
    <p:sldId id="353" r:id="rId19"/>
    <p:sldId id="346" r:id="rId20"/>
    <p:sldId id="347" r:id="rId21"/>
    <p:sldId id="261" r:id="rId22"/>
    <p:sldId id="262" r:id="rId23"/>
    <p:sldId id="283" r:id="rId24"/>
    <p:sldId id="317" r:id="rId25"/>
    <p:sldId id="316" r:id="rId26"/>
    <p:sldId id="290" r:id="rId27"/>
    <p:sldId id="269" r:id="rId28"/>
    <p:sldId id="329" r:id="rId29"/>
    <p:sldId id="289" r:id="rId30"/>
    <p:sldId id="321" r:id="rId31"/>
    <p:sldId id="285" r:id="rId32"/>
    <p:sldId id="333" r:id="rId33"/>
    <p:sldId id="332" r:id="rId34"/>
    <p:sldId id="268" r:id="rId35"/>
    <p:sldId id="349" r:id="rId36"/>
    <p:sldId id="299" r:id="rId37"/>
    <p:sldId id="350" r:id="rId38"/>
    <p:sldId id="351" r:id="rId39"/>
    <p:sldId id="265" r:id="rId40"/>
    <p:sldId id="331" r:id="rId41"/>
    <p:sldId id="279" r:id="rId42"/>
    <p:sldId id="280" r:id="rId43"/>
    <p:sldId id="295" r:id="rId44"/>
    <p:sldId id="337" r:id="rId45"/>
    <p:sldId id="296" r:id="rId46"/>
    <p:sldId id="271" r:id="rId47"/>
    <p:sldId id="272" r:id="rId48"/>
    <p:sldId id="338" r:id="rId49"/>
    <p:sldId id="339" r:id="rId50"/>
    <p:sldId id="273" r:id="rId51"/>
    <p:sldId id="274" r:id="rId52"/>
    <p:sldId id="275" r:id="rId53"/>
    <p:sldId id="354" r:id="rId54"/>
    <p:sldId id="304" r:id="rId55"/>
    <p:sldId id="276" r:id="rId56"/>
    <p:sldId id="336" r:id="rId57"/>
    <p:sldId id="335" r:id="rId58"/>
    <p:sldId id="342" r:id="rId59"/>
    <p:sldId id="278" r:id="rId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0"/>
    <p:restoredTop sz="94692"/>
  </p:normalViewPr>
  <p:slideViewPr>
    <p:cSldViewPr>
      <p:cViewPr varScale="1">
        <p:scale>
          <a:sx n="106" d="100"/>
          <a:sy n="106" d="100"/>
        </p:scale>
        <p:origin x="180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00CFA-7B2F-4637-B062-D327E6C7C79A}" type="datetimeFigureOut">
              <a:rPr lang="en-US" smtClean="0"/>
              <a:t>5/11/20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E3990-B9C0-4F14-BAEF-397A912DD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72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00CFA-7B2F-4637-B062-D327E6C7C79A}" type="datetimeFigureOut">
              <a:rPr lang="en-US" smtClean="0"/>
              <a:t>5/11/20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E3990-B9C0-4F14-BAEF-397A912DD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862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00CFA-7B2F-4637-B062-D327E6C7C79A}" type="datetimeFigureOut">
              <a:rPr lang="en-US" smtClean="0"/>
              <a:t>5/11/20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E3990-B9C0-4F14-BAEF-397A912DD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317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00CFA-7B2F-4637-B062-D327E6C7C79A}" type="datetimeFigureOut">
              <a:rPr lang="en-US" smtClean="0"/>
              <a:t>5/11/20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E3990-B9C0-4F14-BAEF-397A912DD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224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00CFA-7B2F-4637-B062-D327E6C7C79A}" type="datetimeFigureOut">
              <a:rPr lang="en-US" smtClean="0"/>
              <a:t>5/11/20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E3990-B9C0-4F14-BAEF-397A912DD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951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00CFA-7B2F-4637-B062-D327E6C7C79A}" type="datetimeFigureOut">
              <a:rPr lang="en-US" smtClean="0"/>
              <a:t>5/11/20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E3990-B9C0-4F14-BAEF-397A912DD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709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00CFA-7B2F-4637-B062-D327E6C7C79A}" type="datetimeFigureOut">
              <a:rPr lang="en-US" smtClean="0"/>
              <a:t>5/11/20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E3990-B9C0-4F14-BAEF-397A912DD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465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00CFA-7B2F-4637-B062-D327E6C7C79A}" type="datetimeFigureOut">
              <a:rPr lang="en-US" smtClean="0"/>
              <a:t>5/11/20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E3990-B9C0-4F14-BAEF-397A912DD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790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00CFA-7B2F-4637-B062-D327E6C7C79A}" type="datetimeFigureOut">
              <a:rPr lang="en-US" smtClean="0"/>
              <a:t>5/11/20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E3990-B9C0-4F14-BAEF-397A912DD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469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00CFA-7B2F-4637-B062-D327E6C7C79A}" type="datetimeFigureOut">
              <a:rPr lang="en-US" smtClean="0"/>
              <a:t>5/11/20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E3990-B9C0-4F14-BAEF-397A912DD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417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00CFA-7B2F-4637-B062-D327E6C7C79A}" type="datetimeFigureOut">
              <a:rPr lang="en-US" smtClean="0"/>
              <a:t>5/11/20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E3990-B9C0-4F14-BAEF-397A912DD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1186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Author and Date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450502" y="5304698"/>
            <a:ext cx="8239127" cy="238868"/>
          </a:xfrm>
          <a:prstGeom prst="rect">
            <a:avLst/>
          </a:prstGeom>
          <a:ln w="3175"/>
        </p:spPr>
        <p:txBody>
          <a:bodyPr lIns="17144" tIns="17144" rIns="17144" bIns="17144"/>
          <a:lstStyle>
            <a:lvl1pPr marL="0" indent="0" defTabSz="338454">
              <a:spcBef>
                <a:spcPts val="0"/>
              </a:spcBef>
              <a:buSzTx/>
              <a:buFontTx/>
              <a:buNone/>
              <a:defRPr sz="1476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Author and Date</a:t>
            </a:r>
          </a:p>
        </p:txBody>
      </p:sp>
      <p:sp>
        <p:nvSpPr>
          <p:cNvPr id="93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452436" y="1822871"/>
            <a:ext cx="8239127" cy="1743076"/>
          </a:xfrm>
          <a:prstGeom prst="rect">
            <a:avLst/>
          </a:prstGeom>
        </p:spPr>
        <p:txBody>
          <a:bodyPr lIns="19050" tIns="19050" rIns="19050" bIns="19050" anchor="b"/>
          <a:lstStyle>
            <a:lvl1pPr algn="l" defTabSz="1219169">
              <a:lnSpc>
                <a:spcPct val="80000"/>
              </a:lnSpc>
              <a:defRPr sz="5800" b="1" spc="-116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9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50503" y="3565946"/>
            <a:ext cx="8239126" cy="714376"/>
          </a:xfrm>
          <a:prstGeom prst="rect">
            <a:avLst/>
          </a:prstGeom>
        </p:spPr>
        <p:txBody>
          <a:bodyPr lIns="19050" tIns="19050" rIns="19050" bIns="19050"/>
          <a:lstStyle>
            <a:lvl1pPr marL="0" indent="0" defTabSz="412750"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0" defTabSz="412750"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0" defTabSz="412750"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0" defTabSz="412750"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0" defTabSz="412750"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80705" y="5728499"/>
            <a:ext cx="177903" cy="174601"/>
          </a:xfrm>
          <a:prstGeom prst="rect">
            <a:avLst/>
          </a:prstGeom>
        </p:spPr>
        <p:txBody>
          <a:bodyPr lIns="19050" tIns="19050" rIns="19050" bIns="19050" anchor="b"/>
          <a:lstStyle>
            <a:lvl1pPr algn="ctr" defTabSz="292100"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930324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00CFA-7B2F-4637-B062-D327E6C7C79A}" type="datetimeFigureOut">
              <a:rPr lang="en-US" smtClean="0"/>
              <a:t>5/11/20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E3990-B9C0-4F14-BAEF-397A912DD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186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2743201"/>
          <a:ext cx="8726174" cy="3581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56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9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202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5029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Subitizing</a:t>
                      </a:r>
                      <a:r>
                        <a:rPr lang="en-US" sz="1400" dirty="0">
                          <a:effectLst/>
                        </a:rPr>
                        <a:t> Level</a:t>
                      </a:r>
                      <a:endParaRPr lang="en-US" sz="14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4057" marR="6405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Key Messages and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Student response expectations</a:t>
                      </a:r>
                      <a:endParaRPr lang="en-US" sz="14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4057" marR="6405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Critical Learning Phases (KR)/Learning Tractories (C&amp;S)/Standards (CCSS-M)/ Key Learnings (VF or citation)</a:t>
                      </a:r>
                      <a:endParaRPr lang="en-US" sz="14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4057" marR="6405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1101"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Perceptual 2</a:t>
                      </a:r>
                    </a:p>
                    <a:p>
                      <a:pPr algn="ctr"/>
                      <a:r>
                        <a:rPr lang="en-US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ctr"/>
                      <a:r>
                        <a:rPr lang="en-US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ctr"/>
                      <a:r>
                        <a:rPr lang="en-US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0-5 One Card at a time</a:t>
                      </a:r>
                    </a:p>
                    <a:p>
                      <a:pPr algn="ctr"/>
                      <a:endParaRPr lang="en-US" sz="1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Various Patterns</a:t>
                      </a:r>
                      <a:endParaRPr lang="en-US" sz="14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4057" marR="6405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did you do that so fast?!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US" sz="1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just saw it</a:t>
                      </a:r>
                    </a:p>
                    <a:p>
                      <a:pPr algn="l"/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There’s no way you had time to count!</a:t>
                      </a:r>
                    </a:p>
                    <a:p>
                      <a:pPr algn="l"/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 this still 3 even though it looks different?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US" sz="1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Numbers can look different and have same value</a:t>
                      </a:r>
                      <a:endParaRPr lang="en-US" sz="1400" b="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4057" marR="64057" marT="0" marB="0"/>
                </a:tc>
                <a:tc>
                  <a:txBody>
                    <a:bodyPr/>
                    <a:lstStyle/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Perceptual </a:t>
                      </a:r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Subitizer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5  (C&amp;S)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Sees Number patterns up to 5 (KR)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Cardinality of a set can be accessed without counting (VF)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Conservation of Number (C&amp;S, KR)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Different forms of number (Ma, VF)</a:t>
                      </a:r>
                      <a:endParaRPr lang="en-US" sz="14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4057" marR="6405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From Australian Primary Mathematics Classroom; Faulkner, Ainslie, 2017">
            <a:extLst>
              <a:ext uri="{FF2B5EF4-FFF2-40B4-BE49-F238E27FC236}">
                <a16:creationId xmlns:a16="http://schemas.microsoft.com/office/drawing/2014/main" id="{8977A496-AC6C-7046-A811-A128C7FBA5CD}"/>
              </a:ext>
            </a:extLst>
          </p:cNvPr>
          <p:cNvSpPr txBox="1"/>
          <p:nvPr/>
        </p:nvSpPr>
        <p:spPr>
          <a:xfrm>
            <a:off x="1160636" y="6324601"/>
            <a:ext cx="6822727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rPr dirty="0"/>
              <a:t>From Australian Primary Mathematics Classroom; Faulkner, Ainslie, 2017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0EC007-FDD3-B145-82C5-3FD6772434D5}"/>
              </a:ext>
            </a:extLst>
          </p:cNvPr>
          <p:cNvSpPr/>
          <p:nvPr/>
        </p:nvSpPr>
        <p:spPr>
          <a:xfrm>
            <a:off x="838200" y="567781"/>
            <a:ext cx="43751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/>
              <a:t>Subitizing P2 Set 2</a:t>
            </a:r>
          </a:p>
        </p:txBody>
      </p:sp>
    </p:spTree>
    <p:extLst>
      <p:ext uri="{BB962C8B-B14F-4D97-AF65-F5344CB8AC3E}">
        <p14:creationId xmlns:p14="http://schemas.microsoft.com/office/powerpoint/2010/main" val="3509893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Faulkner 4/20/20.     Slides based on Faulkner, Ainslie 2017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lnSpcReduction="10000"/>
          </a:bodyPr>
          <a:lstStyle/>
          <a:p>
            <a:r>
              <a:t>Faulkner 4/20/20.     Slides based on Faulkner, Ainslie 2017</a:t>
            </a:r>
          </a:p>
        </p:txBody>
      </p:sp>
      <p:sp>
        <p:nvSpPr>
          <p:cNvPr id="105" name="Subitizing P1 Set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Subitizing</a:t>
            </a:r>
          </a:p>
        </p:txBody>
      </p:sp>
      <p:sp>
        <p:nvSpPr>
          <p:cNvPr id="106" name="0-3, Define Explain Subitizing/Conservation of Number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rmAutofit fontScale="92500"/>
          </a:bodyPr>
          <a:lstStyle/>
          <a:p>
            <a:pPr defTabSz="346709">
              <a:defRPr sz="2184"/>
            </a:pPr>
            <a:r>
              <a:t>0-3, Define Explain Subitizing/Conservation of Number</a:t>
            </a:r>
          </a:p>
          <a:p>
            <a:pPr defTabSz="346709">
              <a:defRPr sz="2184"/>
            </a:pPr>
            <a:r>
              <a:t>You just saw it! Your brain just knew! How can they both be 3?</a:t>
            </a:r>
          </a:p>
        </p:txBody>
      </p:sp>
      <p:sp>
        <p:nvSpPr>
          <p:cNvPr id="107" name="Text"/>
          <p:cNvSpPr txBox="1"/>
          <p:nvPr/>
        </p:nvSpPr>
        <p:spPr>
          <a:xfrm>
            <a:off x="4543425" y="3359150"/>
            <a:ext cx="127000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defTabSz="228600">
              <a:defRPr sz="6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 </a:t>
            </a:r>
          </a:p>
        </p:txBody>
      </p:sp>
      <p:sp>
        <p:nvSpPr>
          <p:cNvPr id="108" name="Subitizing P1 Set 1"/>
          <p:cNvSpPr txBox="1"/>
          <p:nvPr/>
        </p:nvSpPr>
        <p:spPr>
          <a:xfrm>
            <a:off x="452436" y="1822871"/>
            <a:ext cx="8239127" cy="1743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 anchor="b">
            <a:normAutofit/>
          </a:bodyPr>
          <a:lstStyle>
            <a:lvl1pPr defTabSz="1219169">
              <a:lnSpc>
                <a:spcPct val="80000"/>
              </a:lnSpc>
              <a:defRPr sz="5800" b="1" spc="-116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/>
              <a:t>Subitizing P</a:t>
            </a:r>
            <a:r>
              <a:rPr lang="en-US" dirty="0"/>
              <a:t>2</a:t>
            </a:r>
            <a:r>
              <a:rPr dirty="0"/>
              <a:t> Set</a:t>
            </a:r>
            <a:r>
              <a:rPr lang="en-US" dirty="0"/>
              <a:t> 2</a:t>
            </a:r>
            <a:r>
              <a:rPr dirty="0"/>
              <a:t> </a:t>
            </a:r>
          </a:p>
        </p:txBody>
      </p:sp>
      <p:sp>
        <p:nvSpPr>
          <p:cNvPr id="109" name="Practice Video - I talk and ask."/>
          <p:cNvSpPr txBox="1"/>
          <p:nvPr/>
        </p:nvSpPr>
        <p:spPr>
          <a:xfrm>
            <a:off x="363536" y="-189774"/>
            <a:ext cx="8239127" cy="1743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 anchor="b">
            <a:normAutofit/>
          </a:bodyPr>
          <a:lstStyle>
            <a:lvl1pPr defTabSz="1219169">
              <a:lnSpc>
                <a:spcPct val="80000"/>
              </a:lnSpc>
              <a:defRPr sz="5800" b="1" spc="-116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Practice Video - I talk and ask.</a:t>
            </a:r>
          </a:p>
        </p:txBody>
      </p:sp>
    </p:spTree>
    <p:extLst>
      <p:ext uri="{BB962C8B-B14F-4D97-AF65-F5344CB8AC3E}">
        <p14:creationId xmlns:p14="http://schemas.microsoft.com/office/powerpoint/2010/main" val="423670484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4012565" y="2869882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384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8297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028825" y="3249771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n-US" sz="1100">
                          <a:effectLst/>
                          <a:latin typeface="Calibri"/>
                        </a:rPr>
                      </a:b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Oval 2"/>
          <p:cNvSpPr/>
          <p:nvPr/>
        </p:nvSpPr>
        <p:spPr>
          <a:xfrm rot="10800000">
            <a:off x="2133600" y="3429000"/>
            <a:ext cx="787400" cy="787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" name="Oval 3"/>
          <p:cNvSpPr/>
          <p:nvPr/>
        </p:nvSpPr>
        <p:spPr>
          <a:xfrm rot="10800000">
            <a:off x="3192316" y="3429000"/>
            <a:ext cx="787400" cy="787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833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7912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261042" y="2167573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3273742" y="3572193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764087" y="2900363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14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0241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966652" y="2007553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2842577" y="2187258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004627" y="3019108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182552" y="3732213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603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5817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90600" y="838200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22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8029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244215" y="2189163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3240405" y="3546793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781550" y="3550603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784725" y="2191068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193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58267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788689" y="767846"/>
            <a:ext cx="3603625" cy="2376169"/>
            <a:chOff x="0" y="0"/>
            <a:chExt cx="3603656" cy="2376772"/>
          </a:xfrm>
        </p:grpSpPr>
        <p:sp>
          <p:nvSpPr>
            <p:cNvPr id="7" name="Oval 6"/>
            <p:cNvSpPr/>
            <p:nvPr/>
          </p:nvSpPr>
          <p:spPr>
            <a:xfrm rot="16200000">
              <a:off x="2560616" y="-6602"/>
              <a:ext cx="1036438" cy="104964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 rot="16200000">
              <a:off x="1283609" y="9163"/>
              <a:ext cx="1036438" cy="104964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 rot="16200000">
              <a:off x="6602" y="9163"/>
              <a:ext cx="1036438" cy="104964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 rot="16200000">
              <a:off x="1299375" y="1333467"/>
              <a:ext cx="1036955" cy="104965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81098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8592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244215" y="2189163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3240405" y="3546793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781550" y="3550603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784725" y="2191068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1609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788689" y="767846"/>
            <a:ext cx="3603625" cy="2376169"/>
            <a:chOff x="0" y="0"/>
            <a:chExt cx="3603656" cy="2376772"/>
          </a:xfrm>
        </p:grpSpPr>
        <p:sp>
          <p:nvSpPr>
            <p:cNvPr id="7" name="Oval 6"/>
            <p:cNvSpPr/>
            <p:nvPr/>
          </p:nvSpPr>
          <p:spPr>
            <a:xfrm rot="16200000">
              <a:off x="2560616" y="-6602"/>
              <a:ext cx="1036438" cy="104964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 rot="16200000">
              <a:off x="1283609" y="9163"/>
              <a:ext cx="1036438" cy="104964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 rot="16200000">
              <a:off x="6602" y="9163"/>
              <a:ext cx="1036438" cy="104964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 rot="16200000">
              <a:off x="1299375" y="1333467"/>
              <a:ext cx="1036955" cy="104965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60765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3451013"/>
              </p:ext>
            </p:extLst>
          </p:nvPr>
        </p:nvGraphicFramePr>
        <p:xfrm>
          <a:off x="2028825" y="3249771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Oval 2"/>
          <p:cNvSpPr/>
          <p:nvPr/>
        </p:nvSpPr>
        <p:spPr>
          <a:xfrm rot="10800000">
            <a:off x="3559175" y="9969500"/>
            <a:ext cx="787400" cy="787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" name="Oval 3"/>
          <p:cNvSpPr/>
          <p:nvPr/>
        </p:nvSpPr>
        <p:spPr>
          <a:xfrm rot="10800000">
            <a:off x="2133600" y="3477491"/>
            <a:ext cx="788035" cy="7874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86666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76119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886200" y="5029200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0178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58241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740977" y="2061845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3984942" y="2883535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5284152" y="3677920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3648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8251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 rot="16200000">
            <a:off x="3415348" y="1737996"/>
            <a:ext cx="2313305" cy="3382010"/>
            <a:chOff x="0" y="0"/>
            <a:chExt cx="2313327" cy="3382316"/>
          </a:xfrm>
        </p:grpSpPr>
        <p:sp>
          <p:nvSpPr>
            <p:cNvPr id="3" name="Oval 2"/>
            <p:cNvSpPr/>
            <p:nvPr/>
          </p:nvSpPr>
          <p:spPr>
            <a:xfrm rot="10800000">
              <a:off x="0" y="0"/>
              <a:ext cx="1036077" cy="104892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 rot="10800000">
              <a:off x="15766" y="1182414"/>
              <a:ext cx="1036077" cy="104892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 rot="10800000">
              <a:off x="15766" y="2333296"/>
              <a:ext cx="1036077" cy="104892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 rot="10800000">
              <a:off x="1277007" y="2333296"/>
              <a:ext cx="1036320" cy="10490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413919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72658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322320" y="2377440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4702810" y="3362325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29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1254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028825" y="3249771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42511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9703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 rot="16200000">
            <a:off x="5430202" y="2896553"/>
            <a:ext cx="1036955" cy="104965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Oval 2"/>
          <p:cNvSpPr/>
          <p:nvPr/>
        </p:nvSpPr>
        <p:spPr>
          <a:xfrm rot="16200000">
            <a:off x="4065587" y="2896553"/>
            <a:ext cx="1036955" cy="104965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" name="Oval 3"/>
          <p:cNvSpPr/>
          <p:nvPr/>
        </p:nvSpPr>
        <p:spPr>
          <a:xfrm rot="16200000">
            <a:off x="2676842" y="2911793"/>
            <a:ext cx="1036955" cy="104965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6286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75843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 rot="16200000">
            <a:off x="4132580" y="3621723"/>
            <a:ext cx="1036320" cy="104902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Oval 2"/>
          <p:cNvSpPr/>
          <p:nvPr/>
        </p:nvSpPr>
        <p:spPr>
          <a:xfrm rot="16200000">
            <a:off x="4132580" y="2187258"/>
            <a:ext cx="1036320" cy="104902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" name="Oval 3"/>
          <p:cNvSpPr/>
          <p:nvPr/>
        </p:nvSpPr>
        <p:spPr>
          <a:xfrm rot="16200000">
            <a:off x="2682240" y="2203133"/>
            <a:ext cx="1036320" cy="104902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" name="Oval 5"/>
          <p:cNvSpPr/>
          <p:nvPr/>
        </p:nvSpPr>
        <p:spPr>
          <a:xfrm rot="10800000">
            <a:off x="2682240" y="3621723"/>
            <a:ext cx="1036320" cy="10490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2625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7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 rot="16200000">
            <a:off x="4132580" y="3621723"/>
            <a:ext cx="1036320" cy="104902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Oval 2"/>
          <p:cNvSpPr/>
          <p:nvPr/>
        </p:nvSpPr>
        <p:spPr>
          <a:xfrm rot="16200000">
            <a:off x="4132580" y="2187258"/>
            <a:ext cx="1036320" cy="104902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" name="Oval 3"/>
          <p:cNvSpPr/>
          <p:nvPr/>
        </p:nvSpPr>
        <p:spPr>
          <a:xfrm rot="16200000">
            <a:off x="2682240" y="2203133"/>
            <a:ext cx="1036320" cy="104902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" name="Oval 4"/>
          <p:cNvSpPr/>
          <p:nvPr/>
        </p:nvSpPr>
        <p:spPr>
          <a:xfrm rot="16200000">
            <a:off x="5425440" y="2912428"/>
            <a:ext cx="1036320" cy="104902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" name="Oval 5"/>
          <p:cNvSpPr/>
          <p:nvPr/>
        </p:nvSpPr>
        <p:spPr>
          <a:xfrm rot="10800000">
            <a:off x="2682240" y="3621723"/>
            <a:ext cx="1036320" cy="10490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2664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81165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 rot="16200000">
            <a:off x="4132580" y="3621723"/>
            <a:ext cx="1036320" cy="104902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Oval 2"/>
          <p:cNvSpPr/>
          <p:nvPr/>
        </p:nvSpPr>
        <p:spPr>
          <a:xfrm rot="16200000">
            <a:off x="4132580" y="2187258"/>
            <a:ext cx="1036320" cy="104902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" name="Oval 3"/>
          <p:cNvSpPr/>
          <p:nvPr/>
        </p:nvSpPr>
        <p:spPr>
          <a:xfrm rot="16200000">
            <a:off x="2682240" y="2203133"/>
            <a:ext cx="1036320" cy="104902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" name="Oval 5"/>
          <p:cNvSpPr/>
          <p:nvPr/>
        </p:nvSpPr>
        <p:spPr>
          <a:xfrm rot="10800000">
            <a:off x="2682240" y="3621723"/>
            <a:ext cx="1036320" cy="10490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0993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 rot="16200000">
            <a:off x="4132580" y="3621723"/>
            <a:ext cx="1036320" cy="104902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Oval 2"/>
          <p:cNvSpPr/>
          <p:nvPr/>
        </p:nvSpPr>
        <p:spPr>
          <a:xfrm rot="16200000">
            <a:off x="4132580" y="2187258"/>
            <a:ext cx="1036320" cy="104902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" name="Oval 3"/>
          <p:cNvSpPr/>
          <p:nvPr/>
        </p:nvSpPr>
        <p:spPr>
          <a:xfrm rot="16200000">
            <a:off x="2682240" y="2203133"/>
            <a:ext cx="1036320" cy="104902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" name="Oval 4"/>
          <p:cNvSpPr/>
          <p:nvPr/>
        </p:nvSpPr>
        <p:spPr>
          <a:xfrm rot="16200000">
            <a:off x="5425440" y="2912428"/>
            <a:ext cx="1036320" cy="104902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" name="Oval 5"/>
          <p:cNvSpPr/>
          <p:nvPr/>
        </p:nvSpPr>
        <p:spPr>
          <a:xfrm rot="10800000">
            <a:off x="2682240" y="3621723"/>
            <a:ext cx="1036320" cy="10490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7032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391400" y="609600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6108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01441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260725" y="2868613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4764405" y="2871153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3643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90219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1066681"/>
              </p:ext>
            </p:extLst>
          </p:nvPr>
        </p:nvGraphicFramePr>
        <p:xfrm>
          <a:off x="2028825" y="3249771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n-US" sz="1100">
                          <a:effectLst/>
                          <a:latin typeface="Calibri"/>
                        </a:rPr>
                      </a:b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Oval 12"/>
          <p:cNvSpPr/>
          <p:nvPr/>
        </p:nvSpPr>
        <p:spPr>
          <a:xfrm rot="10800000">
            <a:off x="3192316" y="3429000"/>
            <a:ext cx="787400" cy="787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4" name="Oval 13"/>
          <p:cNvSpPr/>
          <p:nvPr/>
        </p:nvSpPr>
        <p:spPr>
          <a:xfrm rot="10800000">
            <a:off x="4191000" y="3429001"/>
            <a:ext cx="787400" cy="787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5" name="Oval 14"/>
          <p:cNvSpPr/>
          <p:nvPr/>
        </p:nvSpPr>
        <p:spPr>
          <a:xfrm rot="10800000">
            <a:off x="2209800" y="3429001"/>
            <a:ext cx="787400" cy="787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3180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51740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5322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232785" y="2870200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4792345" y="2869565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2876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4699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028825" y="3249771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2167839" y="3505200"/>
            <a:ext cx="3830637" cy="787400"/>
            <a:chOff x="0" y="0"/>
            <a:chExt cx="3830779" cy="787400"/>
          </a:xfrm>
        </p:grpSpPr>
        <p:sp>
          <p:nvSpPr>
            <p:cNvPr id="4" name="Oval 3"/>
            <p:cNvSpPr/>
            <p:nvPr/>
          </p:nvSpPr>
          <p:spPr>
            <a:xfrm rot="10800000">
              <a:off x="3042744" y="0"/>
              <a:ext cx="788035" cy="7874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 rot="10800000">
              <a:off x="0" y="0"/>
              <a:ext cx="787901" cy="7874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 rot="10800000">
              <a:off x="1008993" y="0"/>
              <a:ext cx="787901" cy="7874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 rot="10800000">
              <a:off x="2033751" y="0"/>
              <a:ext cx="787901" cy="7874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037609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28783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5059045" y="287655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052695" y="1777365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3720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61351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454400" y="2358708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4570730" y="3381058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2846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5247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961765" y="1936433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2727960" y="2862263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995420" y="3803333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297170" y="2819718"/>
            <a:ext cx="1118870" cy="111823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97914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83867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752124" y="1147011"/>
            <a:ext cx="3483603" cy="3318282"/>
            <a:chOff x="17850" y="-148393"/>
            <a:chExt cx="3483832" cy="3318368"/>
          </a:xfrm>
        </p:grpSpPr>
        <p:sp>
          <p:nvSpPr>
            <p:cNvPr id="3" name="Oval 2"/>
            <p:cNvSpPr/>
            <p:nvPr/>
          </p:nvSpPr>
          <p:spPr>
            <a:xfrm rot="16200000">
              <a:off x="24200" y="-154743"/>
              <a:ext cx="1036320" cy="104902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 rot="16200000">
              <a:off x="2426926" y="-154743"/>
              <a:ext cx="1036320" cy="104902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5" name="Oval 4"/>
            <p:cNvSpPr/>
            <p:nvPr/>
          </p:nvSpPr>
          <p:spPr>
            <a:xfrm rot="16200000">
              <a:off x="100405" y="2109754"/>
              <a:ext cx="1036320" cy="104902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 rot="16200000">
              <a:off x="2459012" y="2127305"/>
              <a:ext cx="1036320" cy="104902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 rot="10800000">
              <a:off x="1384256" y="1066828"/>
              <a:ext cx="1036320" cy="10490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3412087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903891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7003247"/>
              </p:ext>
            </p:extLst>
          </p:nvPr>
        </p:nvGraphicFramePr>
        <p:xfrm>
          <a:off x="2028825" y="3249771"/>
          <a:ext cx="5086350" cy="1226820"/>
        </p:xfrm>
        <a:graphic>
          <a:graphicData uri="http://schemas.openxmlformats.org/drawingml/2006/table">
            <a:tbl>
              <a:tblPr firstRow="1" firstCol="1" bandRow="1"/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n-US" sz="1100">
                          <a:effectLst/>
                          <a:latin typeface="Calibri"/>
                        </a:rPr>
                      </a:b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Oval 12"/>
          <p:cNvSpPr/>
          <p:nvPr/>
        </p:nvSpPr>
        <p:spPr>
          <a:xfrm rot="10800000">
            <a:off x="3192316" y="3429000"/>
            <a:ext cx="787400" cy="787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4" name="Oval 13"/>
          <p:cNvSpPr/>
          <p:nvPr/>
        </p:nvSpPr>
        <p:spPr>
          <a:xfrm rot="10800000">
            <a:off x="4191000" y="3429001"/>
            <a:ext cx="787400" cy="787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5" name="Oval 14"/>
          <p:cNvSpPr/>
          <p:nvPr/>
        </p:nvSpPr>
        <p:spPr>
          <a:xfrm rot="10800000">
            <a:off x="2209800" y="3429001"/>
            <a:ext cx="787400" cy="787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2880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823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1315</TotalTime>
  <Words>253</Words>
  <Application>Microsoft Macintosh PowerPoint</Application>
  <PresentationFormat>On-screen Show (4:3)</PresentationFormat>
  <Paragraphs>85</Paragraphs>
  <Slides>59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5" baseType="lpstr">
      <vt:lpstr>Arial</vt:lpstr>
      <vt:lpstr>Calibri</vt:lpstr>
      <vt:lpstr>Cambria</vt:lpstr>
      <vt:lpstr>Helvetica Neue</vt:lpstr>
      <vt:lpstr>Times Roman</vt:lpstr>
      <vt:lpstr>Office Theme</vt:lpstr>
      <vt:lpstr>PowerPoint Presentation</vt:lpstr>
      <vt:lpstr>Subitizing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Wake County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Ainslie</dc:creator>
  <cp:lastModifiedBy>Valerie N. Faulkner</cp:lastModifiedBy>
  <cp:revision>10</cp:revision>
  <dcterms:created xsi:type="dcterms:W3CDTF">2015-12-15T01:12:45Z</dcterms:created>
  <dcterms:modified xsi:type="dcterms:W3CDTF">2020-05-11T18:29:50Z</dcterms:modified>
</cp:coreProperties>
</file>