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75" r:id="rId3"/>
    <p:sldId id="470" r:id="rId4"/>
    <p:sldId id="547" r:id="rId5"/>
    <p:sldId id="471" r:id="rId6"/>
    <p:sldId id="472" r:id="rId7"/>
    <p:sldId id="544" r:id="rId8"/>
    <p:sldId id="545" r:id="rId9"/>
    <p:sldId id="587" r:id="rId10"/>
    <p:sldId id="546" r:id="rId11"/>
    <p:sldId id="548" r:id="rId12"/>
    <p:sldId id="549" r:id="rId13"/>
    <p:sldId id="550" r:id="rId14"/>
    <p:sldId id="586" r:id="rId15"/>
    <p:sldId id="474" r:id="rId16"/>
    <p:sldId id="551" r:id="rId17"/>
    <p:sldId id="552" r:id="rId18"/>
    <p:sldId id="553" r:id="rId19"/>
    <p:sldId id="585" r:id="rId20"/>
    <p:sldId id="351" r:id="rId21"/>
    <p:sldId id="566" r:id="rId22"/>
    <p:sldId id="567" r:id="rId23"/>
    <p:sldId id="568" r:id="rId24"/>
    <p:sldId id="584" r:id="rId25"/>
    <p:sldId id="270" r:id="rId26"/>
    <p:sldId id="554" r:id="rId27"/>
    <p:sldId id="555" r:id="rId28"/>
    <p:sldId id="556" r:id="rId29"/>
    <p:sldId id="583" r:id="rId30"/>
    <p:sldId id="464" r:id="rId31"/>
    <p:sldId id="557" r:id="rId32"/>
    <p:sldId id="558" r:id="rId33"/>
    <p:sldId id="559" r:id="rId34"/>
    <p:sldId id="582" r:id="rId35"/>
    <p:sldId id="486" r:id="rId36"/>
    <p:sldId id="560" r:id="rId37"/>
    <p:sldId id="561" r:id="rId38"/>
    <p:sldId id="562" r:id="rId39"/>
    <p:sldId id="581" r:id="rId40"/>
    <p:sldId id="575" r:id="rId41"/>
    <p:sldId id="563" r:id="rId42"/>
    <p:sldId id="564" r:id="rId43"/>
    <p:sldId id="565" r:id="rId44"/>
    <p:sldId id="580" r:id="rId45"/>
    <p:sldId id="576" r:id="rId46"/>
    <p:sldId id="539" r:id="rId47"/>
    <p:sldId id="569" r:id="rId48"/>
    <p:sldId id="570" r:id="rId49"/>
    <p:sldId id="579" r:id="rId50"/>
    <p:sldId id="577" r:id="rId51"/>
    <p:sldId id="572" r:id="rId52"/>
    <p:sldId id="573" r:id="rId53"/>
    <p:sldId id="574" r:id="rId54"/>
    <p:sldId id="578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3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4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99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7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3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4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9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84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0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32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0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7DE37-9508-48D0-A213-D34ED5892E10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E5DED-5AB7-453B-BD0F-39789DAA1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0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0844" y="76200"/>
            <a:ext cx="40223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anose="020F0704030504030204" pitchFamily="34" charset="0"/>
              </a:rPr>
              <a:t>Level C6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014549"/>
              </p:ext>
            </p:extLst>
          </p:nvPr>
        </p:nvGraphicFramePr>
        <p:xfrm>
          <a:off x="152400" y="3492520"/>
          <a:ext cx="8266341" cy="32819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0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3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2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2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Subitizing</a:t>
                      </a:r>
                      <a:r>
                        <a:rPr lang="en-US" sz="1200" dirty="0">
                          <a:effectLst/>
                        </a:rPr>
                        <a:t> Level</a:t>
                      </a:r>
                      <a:endParaRPr lang="en-US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Key Messages and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Student response expectations</a:t>
                      </a:r>
                      <a:endParaRPr lang="en-US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Critical Learning Phases (KR)/Learning </a:t>
                      </a:r>
                      <a:r>
                        <a:rPr lang="en-US" sz="1200" dirty="0" err="1">
                          <a:effectLst/>
                        </a:rPr>
                        <a:t>Tractories</a:t>
                      </a:r>
                      <a:r>
                        <a:rPr lang="en-US" sz="1200" dirty="0">
                          <a:effectLst/>
                        </a:rPr>
                        <a:t> (C&amp;S)/Standards (CCSS-M)/ Key Learnings (VF or citation)</a:t>
                      </a:r>
                      <a:endParaRPr lang="en-US" sz="12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0727"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C5 with 10s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Why was that so hard to see? (disorganized array of 12 or more)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Dots all over the place</a:t>
                      </a:r>
                    </a:p>
                    <a:p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Remember, our brain doesn’t process more than 5 or 6 dots at a time so we need to get organized to see more dots!  In our number system we organize quantity by tens.</a:t>
                      </a:r>
                    </a:p>
                    <a:p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about this? (flash ten frame and some extras)  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 Name?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ten two ones!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Nickname?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12!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 two and three tens frames as well for a responses such as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2 tens! The nickname is 20!</a:t>
                      </a:r>
                      <a:endParaRPr lang="en-US" sz="7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Conceptual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Subitizer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20 (C&amp;S)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Conceptual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Subitizer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place value and skip counting (C&amp;S)</a:t>
                      </a:r>
                      <a:endParaRPr lang="en-US" sz="1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852A880-58B6-8843-882A-C792884349E1}"/>
              </a:ext>
            </a:extLst>
          </p:cNvPr>
          <p:cNvSpPr txBox="1"/>
          <p:nvPr/>
        </p:nvSpPr>
        <p:spPr>
          <a:xfrm>
            <a:off x="1066800" y="1830526"/>
            <a:ext cx="2622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Starter Slides for this level</a:t>
            </a:r>
          </a:p>
        </p:txBody>
      </p:sp>
    </p:spTree>
    <p:extLst>
      <p:ext uri="{BB962C8B-B14F-4D97-AF65-F5344CB8AC3E}">
        <p14:creationId xmlns:p14="http://schemas.microsoft.com/office/powerpoint/2010/main" val="344137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 rot="10800000">
            <a:off x="3657600" y="15240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2895600" y="22098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3429000" y="33528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3429000" y="4572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4876800" y="34290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4724400" y="22098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2133600" y="27432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2286000" y="13716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6096000" y="28194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3429000" y="46482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2362200" y="41148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5105400" y="45720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31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Why was that so hard to see?</a:t>
            </a:r>
          </a:p>
        </p:txBody>
      </p:sp>
    </p:spTree>
    <p:extLst>
      <p:ext uri="{BB962C8B-B14F-4D97-AF65-F5344CB8AC3E}">
        <p14:creationId xmlns:p14="http://schemas.microsoft.com/office/powerpoint/2010/main" val="391463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Let’s get organized!</a:t>
            </a:r>
          </a:p>
        </p:txBody>
      </p:sp>
    </p:spTree>
    <p:extLst>
      <p:ext uri="{BB962C8B-B14F-4D97-AF65-F5344CB8AC3E}">
        <p14:creationId xmlns:p14="http://schemas.microsoft.com/office/powerpoint/2010/main" val="2273988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36"/>
          <p:cNvSpPr txBox="1">
            <a:spLocks noChangeArrowheads="1"/>
          </p:cNvSpPr>
          <p:nvPr/>
        </p:nvSpPr>
        <p:spPr bwMode="auto">
          <a:xfrm>
            <a:off x="8029575" y="4803775"/>
            <a:ext cx="355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85800" y="2514600"/>
            <a:ext cx="4792342" cy="787400"/>
            <a:chOff x="2487613" y="673100"/>
            <a:chExt cx="4792342" cy="787400"/>
          </a:xfrm>
        </p:grpSpPr>
        <p:sp>
          <p:nvSpPr>
            <p:cNvPr id="15" name="Oval 14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198044"/>
              </p:ext>
            </p:extLst>
          </p:nvPr>
        </p:nvGraphicFramePr>
        <p:xfrm>
          <a:off x="533400" y="2209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685800" y="3657600"/>
            <a:ext cx="4792342" cy="787400"/>
            <a:chOff x="2487613" y="673100"/>
            <a:chExt cx="4792342" cy="787400"/>
          </a:xfrm>
        </p:grpSpPr>
        <p:sp>
          <p:nvSpPr>
            <p:cNvPr id="24" name="Oval 23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654853"/>
              </p:ext>
            </p:extLst>
          </p:nvPr>
        </p:nvGraphicFramePr>
        <p:xfrm>
          <a:off x="533400" y="3429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Oval 29"/>
          <p:cNvSpPr/>
          <p:nvPr/>
        </p:nvSpPr>
        <p:spPr>
          <a:xfrm rot="10800000">
            <a:off x="7543800" y="35052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 rot="10800000">
            <a:off x="6781800" y="2667000"/>
            <a:ext cx="788013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46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1108623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two ones!</a:t>
            </a:r>
          </a:p>
        </p:txBody>
      </p:sp>
    </p:spTree>
    <p:extLst>
      <p:ext uri="{BB962C8B-B14F-4D97-AF65-F5344CB8AC3E}">
        <p14:creationId xmlns:p14="http://schemas.microsoft.com/office/powerpoint/2010/main" val="1203977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48621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63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25146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521616"/>
              </p:ext>
            </p:extLst>
          </p:nvPr>
        </p:nvGraphicFramePr>
        <p:xfrm>
          <a:off x="533400" y="2209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6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685800" y="36576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513543"/>
              </p:ext>
            </p:extLst>
          </p:nvPr>
        </p:nvGraphicFramePr>
        <p:xfrm>
          <a:off x="533400" y="3429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Oval 30"/>
          <p:cNvSpPr/>
          <p:nvPr/>
        </p:nvSpPr>
        <p:spPr>
          <a:xfrm rot="10800000">
            <a:off x="7848600" y="39624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 rot="10800000">
            <a:off x="6477000" y="39624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 rot="10800000">
            <a:off x="7162800" y="3276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 rot="10800000">
            <a:off x="7848600" y="2514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 rot="10800000">
            <a:off x="6477000" y="2514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3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2497820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five ones!</a:t>
            </a:r>
          </a:p>
        </p:txBody>
      </p:sp>
    </p:spTree>
    <p:extLst>
      <p:ext uri="{BB962C8B-B14F-4D97-AF65-F5344CB8AC3E}">
        <p14:creationId xmlns:p14="http://schemas.microsoft.com/office/powerpoint/2010/main" val="1942366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6414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891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25146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3240"/>
              </p:ext>
            </p:extLst>
          </p:nvPr>
        </p:nvGraphicFramePr>
        <p:xfrm>
          <a:off x="533400" y="2209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685800" y="36576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513543"/>
              </p:ext>
            </p:extLst>
          </p:nvPr>
        </p:nvGraphicFramePr>
        <p:xfrm>
          <a:off x="533400" y="3429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 rot="10800000">
            <a:off x="6477000" y="2514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162800" y="32004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7848600" y="38862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621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1204577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three ones!</a:t>
            </a:r>
          </a:p>
        </p:txBody>
      </p:sp>
    </p:spTree>
    <p:extLst>
      <p:ext uri="{BB962C8B-B14F-4D97-AF65-F5344CB8AC3E}">
        <p14:creationId xmlns:p14="http://schemas.microsoft.com/office/powerpoint/2010/main" val="186415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62709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259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25146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3240"/>
              </p:ext>
            </p:extLst>
          </p:nvPr>
        </p:nvGraphicFramePr>
        <p:xfrm>
          <a:off x="533400" y="2209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685800" y="36576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513543"/>
              </p:ext>
            </p:extLst>
          </p:nvPr>
        </p:nvGraphicFramePr>
        <p:xfrm>
          <a:off x="533400" y="3429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 rot="10800000">
            <a:off x="6858000" y="29718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712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1228268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one one!</a:t>
            </a:r>
          </a:p>
        </p:txBody>
      </p:sp>
    </p:spTree>
    <p:extLst>
      <p:ext uri="{BB962C8B-B14F-4D97-AF65-F5344CB8AC3E}">
        <p14:creationId xmlns:p14="http://schemas.microsoft.com/office/powerpoint/2010/main" val="588603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848290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37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25146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3240"/>
              </p:ext>
            </p:extLst>
          </p:nvPr>
        </p:nvGraphicFramePr>
        <p:xfrm>
          <a:off x="533400" y="2209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685800" y="36576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513543"/>
              </p:ext>
            </p:extLst>
          </p:nvPr>
        </p:nvGraphicFramePr>
        <p:xfrm>
          <a:off x="533400" y="3429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 rot="10800000">
            <a:off x="6629400" y="35052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6629400" y="2514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7620000" y="35052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7620000" y="2514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7620000" y="15240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6629400" y="15240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555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943242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six ones!</a:t>
            </a:r>
          </a:p>
        </p:txBody>
      </p:sp>
    </p:spTree>
    <p:extLst>
      <p:ext uri="{BB962C8B-B14F-4D97-AF65-F5344CB8AC3E}">
        <p14:creationId xmlns:p14="http://schemas.microsoft.com/office/powerpoint/2010/main" val="3560895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554241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172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25146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3240"/>
              </p:ext>
            </p:extLst>
          </p:nvPr>
        </p:nvGraphicFramePr>
        <p:xfrm>
          <a:off x="533400" y="2209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685800" y="36576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398931"/>
              </p:ext>
            </p:extLst>
          </p:nvPr>
        </p:nvGraphicFramePr>
        <p:xfrm>
          <a:off x="533400" y="3429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 rot="10800000">
            <a:off x="6781800" y="22098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8001000" y="22098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8001000" y="3657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6781800" y="3657600"/>
            <a:ext cx="787879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162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3954402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four ones!</a:t>
            </a:r>
          </a:p>
        </p:txBody>
      </p:sp>
    </p:spTree>
    <p:extLst>
      <p:ext uri="{BB962C8B-B14F-4D97-AF65-F5344CB8AC3E}">
        <p14:creationId xmlns:p14="http://schemas.microsoft.com/office/powerpoint/2010/main" val="2336473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752905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821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81200" y="20574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651849"/>
              </p:ext>
            </p:extLst>
          </p:nvPr>
        </p:nvGraphicFramePr>
        <p:xfrm>
          <a:off x="1828800" y="1905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981200" y="44958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79457"/>
              </p:ext>
            </p:extLst>
          </p:nvPr>
        </p:nvGraphicFramePr>
        <p:xfrm>
          <a:off x="1828800" y="42672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1981200" y="914400"/>
            <a:ext cx="4792342" cy="787400"/>
            <a:chOff x="2487613" y="673100"/>
            <a:chExt cx="4792342" cy="787400"/>
          </a:xfrm>
        </p:grpSpPr>
        <p:sp>
          <p:nvSpPr>
            <p:cNvPr id="17" name="Oval 16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641495"/>
              </p:ext>
            </p:extLst>
          </p:nvPr>
        </p:nvGraphicFramePr>
        <p:xfrm>
          <a:off x="1828800" y="685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1981200" y="5715000"/>
            <a:ext cx="4792342" cy="787400"/>
            <a:chOff x="2487613" y="673100"/>
            <a:chExt cx="4792342" cy="787400"/>
          </a:xfrm>
        </p:grpSpPr>
        <p:sp>
          <p:nvSpPr>
            <p:cNvPr id="24" name="Oval 23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544834"/>
              </p:ext>
            </p:extLst>
          </p:nvPr>
        </p:nvGraphicFramePr>
        <p:xfrm>
          <a:off x="1828800" y="54864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6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912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41326108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Two tens!</a:t>
            </a:r>
          </a:p>
        </p:txBody>
      </p:sp>
    </p:spTree>
    <p:extLst>
      <p:ext uri="{BB962C8B-B14F-4D97-AF65-F5344CB8AC3E}">
        <p14:creationId xmlns:p14="http://schemas.microsoft.com/office/powerpoint/2010/main" val="1900045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427754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798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81200" y="20574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74719"/>
              </p:ext>
            </p:extLst>
          </p:nvPr>
        </p:nvGraphicFramePr>
        <p:xfrm>
          <a:off x="1828800" y="1905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981200" y="44958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978785"/>
              </p:ext>
            </p:extLst>
          </p:nvPr>
        </p:nvGraphicFramePr>
        <p:xfrm>
          <a:off x="1828800" y="42672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1981200" y="914400"/>
            <a:ext cx="4792342" cy="787400"/>
            <a:chOff x="2487613" y="673100"/>
            <a:chExt cx="4792342" cy="787400"/>
          </a:xfrm>
        </p:grpSpPr>
        <p:sp>
          <p:nvSpPr>
            <p:cNvPr id="17" name="Oval 16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313923"/>
              </p:ext>
            </p:extLst>
          </p:nvPr>
        </p:nvGraphicFramePr>
        <p:xfrm>
          <a:off x="1828800" y="685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1981200" y="5715000"/>
            <a:ext cx="2821573" cy="787400"/>
            <a:chOff x="2487613" y="673100"/>
            <a:chExt cx="2821573" cy="787400"/>
          </a:xfrm>
        </p:grpSpPr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520305"/>
              </p:ext>
            </p:extLst>
          </p:nvPr>
        </p:nvGraphicFramePr>
        <p:xfrm>
          <a:off x="1828800" y="54864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6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4552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42437739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eight ones!</a:t>
            </a:r>
          </a:p>
        </p:txBody>
      </p:sp>
    </p:spTree>
    <p:extLst>
      <p:ext uri="{BB962C8B-B14F-4D97-AF65-F5344CB8AC3E}">
        <p14:creationId xmlns:p14="http://schemas.microsoft.com/office/powerpoint/2010/main" val="3873579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4088522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0107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81200" y="2057400"/>
            <a:ext cx="4792342" cy="78740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74719"/>
              </p:ext>
            </p:extLst>
          </p:nvPr>
        </p:nvGraphicFramePr>
        <p:xfrm>
          <a:off x="1828800" y="1905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981200" y="4495800"/>
            <a:ext cx="4792342" cy="78740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978785"/>
              </p:ext>
            </p:extLst>
          </p:nvPr>
        </p:nvGraphicFramePr>
        <p:xfrm>
          <a:off x="1828800" y="42672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1981200" y="914400"/>
            <a:ext cx="4792342" cy="787400"/>
            <a:chOff x="2487613" y="673100"/>
            <a:chExt cx="4792342" cy="787400"/>
          </a:xfrm>
        </p:grpSpPr>
        <p:sp>
          <p:nvSpPr>
            <p:cNvPr id="17" name="Oval 16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313923"/>
              </p:ext>
            </p:extLst>
          </p:nvPr>
        </p:nvGraphicFramePr>
        <p:xfrm>
          <a:off x="1828800" y="685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1981200" y="5715000"/>
            <a:ext cx="3830672" cy="787400"/>
            <a:chOff x="2487613" y="673100"/>
            <a:chExt cx="3830672" cy="787400"/>
          </a:xfrm>
        </p:grpSpPr>
        <p:sp>
          <p:nvSpPr>
            <p:cNvPr id="24" name="Oval 23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397400"/>
              </p:ext>
            </p:extLst>
          </p:nvPr>
        </p:nvGraphicFramePr>
        <p:xfrm>
          <a:off x="1828800" y="54864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6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22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1040291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nine ones!</a:t>
            </a:r>
          </a:p>
        </p:txBody>
      </p:sp>
    </p:spTree>
    <p:extLst>
      <p:ext uri="{BB962C8B-B14F-4D97-AF65-F5344CB8AC3E}">
        <p14:creationId xmlns:p14="http://schemas.microsoft.com/office/powerpoint/2010/main" val="5449249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262252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2777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981200" y="2057400"/>
            <a:ext cx="4792342" cy="787400"/>
            <a:chOff x="2487613" y="673100"/>
            <a:chExt cx="4792342" cy="787400"/>
          </a:xfrm>
        </p:grpSpPr>
        <p:sp>
          <p:nvSpPr>
            <p:cNvPr id="4" name="Oval 3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74719"/>
              </p:ext>
            </p:extLst>
          </p:nvPr>
        </p:nvGraphicFramePr>
        <p:xfrm>
          <a:off x="1828800" y="19050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981200" y="4495800"/>
            <a:ext cx="4792342" cy="787400"/>
            <a:chOff x="2487613" y="673100"/>
            <a:chExt cx="4792342" cy="787400"/>
          </a:xfrm>
        </p:grpSpPr>
        <p:sp>
          <p:nvSpPr>
            <p:cNvPr id="11" name="Oval 10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978785"/>
              </p:ext>
            </p:extLst>
          </p:nvPr>
        </p:nvGraphicFramePr>
        <p:xfrm>
          <a:off x="1828800" y="42672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1981200" y="914400"/>
            <a:ext cx="4792342" cy="787400"/>
            <a:chOff x="2487613" y="673100"/>
            <a:chExt cx="4792342" cy="787400"/>
          </a:xfrm>
        </p:grpSpPr>
        <p:sp>
          <p:nvSpPr>
            <p:cNvPr id="18" name="Oval 17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313923"/>
              </p:ext>
            </p:extLst>
          </p:nvPr>
        </p:nvGraphicFramePr>
        <p:xfrm>
          <a:off x="1828800" y="6858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1981200" y="5715000"/>
            <a:ext cx="1796844" cy="787400"/>
            <a:chOff x="2487613" y="673100"/>
            <a:chExt cx="1796844" cy="787400"/>
          </a:xfrm>
        </p:grpSpPr>
        <p:sp>
          <p:nvSpPr>
            <p:cNvPr id="26" name="Oval 25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878215"/>
              </p:ext>
            </p:extLst>
          </p:nvPr>
        </p:nvGraphicFramePr>
        <p:xfrm>
          <a:off x="1828800" y="5486400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6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26891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What is the Real Name?</a:t>
            </a:r>
          </a:p>
        </p:txBody>
      </p:sp>
    </p:spTree>
    <p:extLst>
      <p:ext uri="{BB962C8B-B14F-4D97-AF65-F5344CB8AC3E}">
        <p14:creationId xmlns:p14="http://schemas.microsoft.com/office/powerpoint/2010/main" val="21375225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One ten and seven ones!</a:t>
            </a:r>
          </a:p>
        </p:txBody>
      </p:sp>
    </p:spTree>
    <p:extLst>
      <p:ext uri="{BB962C8B-B14F-4D97-AF65-F5344CB8AC3E}">
        <p14:creationId xmlns:p14="http://schemas.microsoft.com/office/powerpoint/2010/main" val="41819599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6722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Nickname?</a:t>
            </a:r>
          </a:p>
          <a:p>
            <a:pPr algn="ctr"/>
            <a:r>
              <a:rPr lang="en-US" sz="88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607848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95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</TotalTime>
  <Words>578</Words>
  <Application>Microsoft Macintosh PowerPoint</Application>
  <PresentationFormat>On-screen Show (4:3)</PresentationFormat>
  <Paragraphs>310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Arial</vt:lpstr>
      <vt:lpstr>Arial Rounded MT Bold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Wake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Ainslie</dc:creator>
  <cp:lastModifiedBy>Valerie N. Faulkner</cp:lastModifiedBy>
  <cp:revision>33</cp:revision>
  <dcterms:created xsi:type="dcterms:W3CDTF">2015-12-17T20:14:54Z</dcterms:created>
  <dcterms:modified xsi:type="dcterms:W3CDTF">2020-10-21T18:40:36Z</dcterms:modified>
</cp:coreProperties>
</file>